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84" r:id="rId5"/>
    <p:sldId id="285" r:id="rId6"/>
    <p:sldId id="286" r:id="rId7"/>
    <p:sldId id="287" r:id="rId8"/>
    <p:sldId id="289" r:id="rId9"/>
    <p:sldId id="288" r:id="rId10"/>
    <p:sldId id="263" r:id="rId11"/>
    <p:sldId id="282" r:id="rId12"/>
    <p:sldId id="283" r:id="rId13"/>
    <p:sldId id="290" r:id="rId14"/>
    <p:sldId id="291" r:id="rId15"/>
    <p:sldId id="292" r:id="rId16"/>
    <p:sldId id="293" r:id="rId17"/>
    <p:sldId id="262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281" r:id="rId26"/>
    <p:sldId id="26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Kliknutím 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17733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sk-SK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50296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7197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53261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32025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740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8867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9889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02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05218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4660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26924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05981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sk-SK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89341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ED23DDA0-3925-4EA9-B6F6-ECD9022F631F}" type="datetimeFigureOut">
              <a:rPr lang="sk-SK" smtClean="0"/>
              <a:t>21.10.2018</a:t>
            </a:fld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7AAA63F-A661-4322-8D2F-9E5183823A7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185738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8E8FDC-5F43-4492-83BD-C8AF693E7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087" y="1449147"/>
            <a:ext cx="11264348" cy="2971051"/>
          </a:xfrm>
        </p:spPr>
        <p:txBody>
          <a:bodyPr/>
          <a:lstStyle/>
          <a:p>
            <a:pPr algn="ctr"/>
            <a:r>
              <a:rPr lang="sk-SK" sz="4400" dirty="0">
                <a:solidFill>
                  <a:schemeClr val="tx1"/>
                </a:solidFill>
              </a:rPr>
              <a:t>TECHNOLÓGIE A FORMÁTY VYUŽÍVANÉ </a:t>
            </a:r>
            <a:r>
              <a:rPr lang="sk-SK" sz="4400" b="0" dirty="0">
                <a:solidFill>
                  <a:schemeClr val="tx1"/>
                </a:solidFill>
              </a:rPr>
              <a:t/>
            </a:r>
            <a:br>
              <a:rPr lang="sk-SK" sz="4400" b="0" dirty="0">
                <a:solidFill>
                  <a:schemeClr val="tx1"/>
                </a:solidFill>
              </a:rPr>
            </a:br>
            <a:r>
              <a:rPr lang="sk-SK" sz="4400" dirty="0">
                <a:solidFill>
                  <a:schemeClr val="tx1"/>
                </a:solidFill>
              </a:rPr>
              <a:t>PRI UCHOVÁVANÍ DIGITÁLNYCH </a:t>
            </a:r>
            <a:r>
              <a:rPr lang="sk-SK" sz="4400" dirty="0" smtClean="0">
                <a:solidFill>
                  <a:schemeClr val="tx1"/>
                </a:solidFill>
              </a:rPr>
              <a:t>ÚDAJOV</a:t>
            </a:r>
            <a:endParaRPr lang="sk-SK" sz="4400" dirty="0">
              <a:solidFill>
                <a:schemeClr val="tx1"/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32F2C18-5B62-4237-A6AF-3A7FFE78D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6261" y="5161577"/>
            <a:ext cx="10572000" cy="138499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sk-SK" sz="1900" b="1" dirty="0" smtClean="0"/>
              <a:t>Bc. Tomáš </a:t>
            </a:r>
            <a:r>
              <a:rPr lang="sk-SK" sz="1900" b="1" dirty="0" err="1"/>
              <a:t>Skupin</a:t>
            </a:r>
            <a:endParaRPr lang="sk-SK" sz="1900" b="1" dirty="0"/>
          </a:p>
          <a:p>
            <a:pPr algn="ctr">
              <a:lnSpc>
                <a:spcPct val="100000"/>
              </a:lnSpc>
            </a:pPr>
            <a:r>
              <a:rPr lang="sk-SK" dirty="0">
                <a:latin typeface="Calibri" panose="020F0502020204030204" pitchFamily="34" charset="0"/>
                <a:cs typeface="Calibri" panose="020F0502020204030204" pitchFamily="34" charset="0"/>
              </a:rPr>
              <a:t>Žilinská univerzita v Žiline, Fakulta humanitných vied, </a:t>
            </a:r>
          </a:p>
          <a:p>
            <a:pPr algn="ctr">
              <a:lnSpc>
                <a:spcPct val="100000"/>
              </a:lnSpc>
            </a:pPr>
            <a:r>
              <a:rPr lang="sk-SK" dirty="0">
                <a:latin typeface="Calibri" panose="020F0502020204030204" pitchFamily="34" charset="0"/>
                <a:cs typeface="Calibri" panose="020F0502020204030204" pitchFamily="34" charset="0"/>
              </a:rPr>
              <a:t>Katedra </a:t>
            </a:r>
            <a:r>
              <a:rPr lang="sk-SK" dirty="0" err="1">
                <a:latin typeface="Calibri" panose="020F0502020204030204" pitchFamily="34" charset="0"/>
                <a:cs typeface="Calibri" panose="020F0502020204030204" pitchFamily="34" charset="0"/>
              </a:rPr>
              <a:t>mediamatiky</a:t>
            </a:r>
            <a:r>
              <a:rPr lang="sk-SK" dirty="0">
                <a:latin typeface="Calibri" panose="020F0502020204030204" pitchFamily="34" charset="0"/>
                <a:cs typeface="Calibri" panose="020F0502020204030204" pitchFamily="34" charset="0"/>
              </a:rPr>
              <a:t> a kultúrneho </a:t>
            </a:r>
            <a:r>
              <a:rPr lang="sk-SK" dirty="0" smtClean="0">
                <a:latin typeface="Calibri" panose="020F0502020204030204" pitchFamily="34" charset="0"/>
                <a:cs typeface="Calibri" panose="020F0502020204030204" pitchFamily="34" charset="0"/>
              </a:rPr>
              <a:t>dedičstva</a:t>
            </a:r>
            <a:endParaRPr lang="sk-S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57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6CCEDF-BC61-4F03-AF0F-82EF37426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Možnosti uchovávania dát v súčasnosti 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C374EE0-5EB0-467A-872C-906232030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07249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sk-SK" sz="2400" b="1" dirty="0"/>
              <a:t>Pevný disk</a:t>
            </a:r>
          </a:p>
          <a:p>
            <a:pPr>
              <a:lnSpc>
                <a:spcPct val="150000"/>
              </a:lnSpc>
            </a:pPr>
            <a:r>
              <a:rPr lang="sk-SK" sz="2400" b="1" dirty="0"/>
              <a:t>SSD disk</a:t>
            </a:r>
          </a:p>
          <a:p>
            <a:pPr>
              <a:lnSpc>
                <a:spcPct val="150000"/>
              </a:lnSpc>
            </a:pPr>
            <a:r>
              <a:rPr lang="sk-SK" sz="2400" b="1" dirty="0"/>
              <a:t>Hybridný disk</a:t>
            </a:r>
          </a:p>
          <a:p>
            <a:pPr>
              <a:lnSpc>
                <a:spcPct val="150000"/>
              </a:lnSpc>
            </a:pPr>
            <a:r>
              <a:rPr lang="sk-SK" sz="2400" b="1" dirty="0"/>
              <a:t>Optické </a:t>
            </a:r>
            <a:r>
              <a:rPr lang="sk-SK" sz="2400" b="1" dirty="0" smtClean="0"/>
              <a:t>disky </a:t>
            </a:r>
            <a:r>
              <a:rPr lang="sk-SK" sz="2400" b="1" dirty="0"/>
              <a:t>CD, DVD a Blu-ray</a:t>
            </a:r>
          </a:p>
          <a:p>
            <a:pPr>
              <a:lnSpc>
                <a:spcPct val="150000"/>
              </a:lnSpc>
            </a:pPr>
            <a:r>
              <a:rPr lang="sk-SK" sz="2400" b="1" dirty="0"/>
              <a:t>Flash pamäte (Pamäťové karty a USB kľúč)</a:t>
            </a:r>
          </a:p>
          <a:p>
            <a:pPr>
              <a:lnSpc>
                <a:spcPct val="150000"/>
              </a:lnSpc>
            </a:pPr>
            <a:r>
              <a:rPr lang="sk-SK" sz="2400" b="1" dirty="0" err="1"/>
              <a:t>Cloud</a:t>
            </a:r>
            <a:r>
              <a:rPr lang="sk-SK" sz="2400" b="1" dirty="0"/>
              <a:t> </a:t>
            </a:r>
            <a:r>
              <a:rPr lang="sk-SK" sz="2400" b="1" dirty="0" err="1" smtClean="0"/>
              <a:t>computing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53974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sk-SK" sz="3600" dirty="0" smtClean="0"/>
              <a:t>Pevný disk</a:t>
            </a:r>
            <a:endParaRPr lang="sk-SK" sz="36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/>
              <a:t>Prvý krát bol pevný disk použitý v roku 1984, v počítači </a:t>
            </a:r>
            <a:r>
              <a:rPr lang="sk-SK" sz="2000" dirty="0" smtClean="0"/>
              <a:t>od </a:t>
            </a:r>
            <a:r>
              <a:rPr lang="sk-SK" sz="2000" dirty="0"/>
              <a:t>firmy </a:t>
            </a:r>
            <a:r>
              <a:rPr lang="sk-SK" sz="2000" dirty="0" smtClean="0"/>
              <a:t>IBM</a:t>
            </a:r>
          </a:p>
          <a:p>
            <a:r>
              <a:rPr lang="sk-SK" sz="2000" dirty="0"/>
              <a:t>Prvé pevné disky dokázali uchovávať </a:t>
            </a:r>
            <a:r>
              <a:rPr lang="sk-SK" sz="2000" dirty="0" smtClean="0"/>
              <a:t>5MB</a:t>
            </a:r>
          </a:p>
          <a:p>
            <a:r>
              <a:rPr lang="pl-PL" sz="2000" dirty="0" smtClean="0"/>
              <a:t>Zariadenie</a:t>
            </a:r>
            <a:r>
              <a:rPr lang="pl-PL" sz="2000" dirty="0"/>
              <a:t>, na ktorom sú uložené všetky dáta a </a:t>
            </a:r>
            <a:r>
              <a:rPr lang="pl-PL" sz="2000" dirty="0" smtClean="0"/>
              <a:t>programy</a:t>
            </a:r>
          </a:p>
          <a:p>
            <a:r>
              <a:rPr lang="sk-SK" sz="2000" dirty="0" smtClean="0"/>
              <a:t>Pred </a:t>
            </a:r>
            <a:r>
              <a:rPr lang="sk-SK" sz="2000" dirty="0"/>
              <a:t>niekoľkými rokmi bol pevný disk jedinou voľbou pre pamäťové médium v notebookoch a stolových </a:t>
            </a:r>
            <a:r>
              <a:rPr lang="sk-SK" sz="2000" dirty="0" smtClean="0"/>
              <a:t>počítačoch</a:t>
            </a:r>
          </a:p>
          <a:p>
            <a:r>
              <a:rPr lang="sk-SK" sz="2000" dirty="0"/>
              <a:t>V súčasnej dobe majú používatelia viac možností, </a:t>
            </a:r>
            <a:r>
              <a:rPr lang="sk-SK" sz="2000" dirty="0" smtClean="0"/>
              <a:t>objavili sa </a:t>
            </a:r>
            <a:r>
              <a:rPr lang="sk-SK" sz="2000" dirty="0"/>
              <a:t>dva nové typy pamäťových médií, ktorými sú SSD </a:t>
            </a:r>
            <a:r>
              <a:rPr lang="sk-SK" sz="2000" dirty="0" smtClean="0"/>
              <a:t>disk a Hybridný disk</a:t>
            </a:r>
            <a:endParaRPr lang="sk-SK" sz="2000" dirty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1026" name="Picture 2" descr="VÃ½sledok vyhÄ¾adÃ¡vania obrÃ¡zkov pre dopyt hard di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1" y="2509770"/>
            <a:ext cx="3547533" cy="354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37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sk-SK" sz="3600" dirty="0" smtClean="0"/>
              <a:t>SSD disk</a:t>
            </a:r>
            <a:endParaRPr lang="sk-SK" sz="36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/>
              <a:t>V posledných rokoch sa stále viac objavuje v notebookoch a stolových </a:t>
            </a:r>
            <a:r>
              <a:rPr lang="sk-SK" sz="2000" dirty="0" smtClean="0"/>
              <a:t>počítačoch</a:t>
            </a:r>
          </a:p>
          <a:p>
            <a:r>
              <a:rPr lang="sk-SK" sz="2000" dirty="0" smtClean="0"/>
              <a:t>Zásadným </a:t>
            </a:r>
            <a:r>
              <a:rPr lang="sk-SK" sz="2000" dirty="0"/>
              <a:t>spôsobom mení očakávania ohľadne rýchlosti, dynamiky a spotreby energie pamäťových </a:t>
            </a:r>
            <a:r>
              <a:rPr lang="sk-SK" sz="2000" dirty="0" smtClean="0"/>
              <a:t>zariadení</a:t>
            </a:r>
          </a:p>
          <a:p>
            <a:r>
              <a:rPr lang="sk-SK" sz="2000" dirty="0" smtClean="0"/>
              <a:t>Technológia</a:t>
            </a:r>
            <a:r>
              <a:rPr lang="sk-SK" sz="2000" dirty="0"/>
              <a:t>, ktorá tu je viac než 30 rokov, no bola príliš drahá pre široké </a:t>
            </a:r>
            <a:r>
              <a:rPr lang="sk-SK" sz="2000" dirty="0" smtClean="0"/>
              <a:t>uplatnenie</a:t>
            </a:r>
          </a:p>
          <a:p>
            <a:r>
              <a:rPr lang="sk-SK" sz="2000" dirty="0" smtClean="0"/>
              <a:t>S </a:t>
            </a:r>
            <a:r>
              <a:rPr lang="sk-SK" sz="2000" dirty="0"/>
              <a:t>príchodom spotrebných zariadení, ako sú napríklad </a:t>
            </a:r>
            <a:r>
              <a:rPr lang="sk-SK" sz="2000" dirty="0" err="1" smtClean="0"/>
              <a:t>smartfóny</a:t>
            </a:r>
            <a:r>
              <a:rPr lang="sk-SK" sz="2000" dirty="0" smtClean="0"/>
              <a:t> a tablety sa to zmenilo</a:t>
            </a:r>
          </a:p>
          <a:p>
            <a:r>
              <a:rPr lang="sk-SK" sz="2000" dirty="0" smtClean="0"/>
              <a:t>Prispeli </a:t>
            </a:r>
            <a:r>
              <a:rPr lang="sk-SK" sz="2000" dirty="0"/>
              <a:t>k širokej dostupnosti lacných Flash </a:t>
            </a:r>
            <a:r>
              <a:rPr lang="sk-SK" sz="2000" dirty="0" smtClean="0"/>
              <a:t>pamätí</a:t>
            </a:r>
          </a:p>
          <a:p>
            <a:r>
              <a:rPr lang="sk-SK" sz="2000" dirty="0" smtClean="0"/>
              <a:t>Neobsahuje </a:t>
            </a:r>
            <a:r>
              <a:rPr lang="sk-SK" sz="2000" dirty="0"/>
              <a:t>žiadne pohyblivé časti, preto je rýchlejší, tichý a odolnejší voči nárazom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2050" name="Picture 2" descr="VÃ½sledok vyhÄ¾adÃ¡vania obrÃ¡zkov pre dopyt ssd di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63" y="2904672"/>
            <a:ext cx="3937595" cy="2312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26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sk-SK" sz="3600" dirty="0" smtClean="0"/>
              <a:t>Hybridný disk</a:t>
            </a:r>
            <a:endParaRPr lang="sk-SK" sz="36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 smtClean="0"/>
              <a:t>Kombinuje </a:t>
            </a:r>
            <a:r>
              <a:rPr lang="sk-SK" sz="2000" dirty="0"/>
              <a:t>technológie SSD disku a pevného </a:t>
            </a:r>
            <a:r>
              <a:rPr lang="sk-SK" sz="2000" dirty="0" smtClean="0"/>
              <a:t>disku</a:t>
            </a:r>
          </a:p>
          <a:p>
            <a:r>
              <a:rPr lang="sk-SK" sz="2000" dirty="0" smtClean="0"/>
              <a:t>Ponúka </a:t>
            </a:r>
            <a:r>
              <a:rPr lang="sk-SK" sz="2000" dirty="0"/>
              <a:t>nižšiu cenu, vyššiu kapacitu a otestovanú spoľahlivosť pevného disku, spolu s rýchlosťou SSD </a:t>
            </a:r>
            <a:r>
              <a:rPr lang="sk-SK" sz="2000" dirty="0" smtClean="0"/>
              <a:t>disku</a:t>
            </a:r>
          </a:p>
          <a:p>
            <a:r>
              <a:rPr lang="sk-SK" sz="2000" dirty="0" smtClean="0"/>
              <a:t>Obsahuje </a:t>
            </a:r>
            <a:r>
              <a:rPr lang="sk-SK" sz="2000" dirty="0"/>
              <a:t>malé množstvo </a:t>
            </a:r>
            <a:r>
              <a:rPr lang="sk-SK" sz="2000" dirty="0" smtClean="0"/>
              <a:t>Flash pamätí</a:t>
            </a:r>
          </a:p>
          <a:p>
            <a:r>
              <a:rPr lang="sk-SK" sz="2000" dirty="0" smtClean="0"/>
              <a:t>Používajú sa </a:t>
            </a:r>
            <a:r>
              <a:rPr lang="sk-SK" sz="2000" dirty="0"/>
              <a:t>ako </a:t>
            </a:r>
            <a:r>
              <a:rPr lang="sk-SK" sz="2000" dirty="0" smtClean="0"/>
              <a:t>vyrovnávacia pamäť</a:t>
            </a:r>
          </a:p>
          <a:p>
            <a:r>
              <a:rPr lang="sk-SK" sz="2000" dirty="0" smtClean="0"/>
              <a:t>Rýchlejší ako </a:t>
            </a:r>
            <a:r>
              <a:rPr lang="sk-SK" sz="2000" dirty="0"/>
              <a:t>p</a:t>
            </a:r>
            <a:r>
              <a:rPr lang="sk-SK" sz="2000" dirty="0" smtClean="0"/>
              <a:t>evný disk, ale pomalší ako SSD disk</a:t>
            </a:r>
            <a:endParaRPr lang="sk-SK" sz="2000" dirty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3074" name="Picture 2" descr="VÃ½sledok vyhÄ¾adÃ¡vania obrÃ¡zkov pre dopyt ssh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1" y="2645227"/>
            <a:ext cx="3547533" cy="354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62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sk-SK" sz="3600" dirty="0" smtClean="0"/>
              <a:t>Optické disky</a:t>
            </a:r>
            <a:endParaRPr lang="sk-SK" sz="36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k-SK" sz="2000" dirty="0" smtClean="0"/>
              <a:t>Ľahko </a:t>
            </a:r>
            <a:r>
              <a:rPr lang="sk-SK" sz="2000" dirty="0"/>
              <a:t>prenositeľné </a:t>
            </a:r>
            <a:r>
              <a:rPr lang="sk-SK" sz="2000" dirty="0" smtClean="0"/>
              <a:t>média</a:t>
            </a:r>
          </a:p>
          <a:p>
            <a:r>
              <a:rPr lang="sk-SK" sz="2000" dirty="0" smtClean="0"/>
              <a:t>Považujú </a:t>
            </a:r>
            <a:r>
              <a:rPr lang="sk-SK" sz="2000" dirty="0"/>
              <a:t>sa za nástupcu magnetických </a:t>
            </a:r>
            <a:r>
              <a:rPr lang="sk-SK" sz="2000" dirty="0" smtClean="0"/>
              <a:t>diskiet</a:t>
            </a:r>
          </a:p>
          <a:p>
            <a:r>
              <a:rPr lang="sk-SK" sz="2000" dirty="0" smtClean="0"/>
              <a:t>V </a:t>
            </a:r>
            <a:r>
              <a:rPr lang="sk-SK" sz="2000" dirty="0"/>
              <a:t>oblasti </a:t>
            </a:r>
            <a:r>
              <a:rPr lang="sk-SK" sz="2000" dirty="0" smtClean="0"/>
              <a:t>počítačov sa </a:t>
            </a:r>
            <a:r>
              <a:rPr lang="sk-SK" sz="2000" dirty="0"/>
              <a:t>začínajú </a:t>
            </a:r>
            <a:r>
              <a:rPr lang="sk-SK" sz="2000" dirty="0" smtClean="0"/>
              <a:t>vytrácať</a:t>
            </a:r>
          </a:p>
          <a:p>
            <a:r>
              <a:rPr lang="sk-SK" sz="2000" dirty="0" smtClean="0"/>
              <a:t>V oblasti hudby si </a:t>
            </a:r>
            <a:r>
              <a:rPr lang="sk-SK" sz="2000" dirty="0"/>
              <a:t>držia svoju popularitu až do </a:t>
            </a:r>
            <a:r>
              <a:rPr lang="sk-SK" sz="2000" dirty="0" smtClean="0"/>
              <a:t>súčasnosti</a:t>
            </a:r>
          </a:p>
          <a:p>
            <a:r>
              <a:rPr lang="sk-SK" sz="2000" dirty="0"/>
              <a:t>Základnou vlastnosťou </a:t>
            </a:r>
            <a:r>
              <a:rPr lang="sk-SK" sz="2000" dirty="0" smtClean="0"/>
              <a:t>väčšiny optických </a:t>
            </a:r>
            <a:r>
              <a:rPr lang="sk-SK" sz="2000" dirty="0"/>
              <a:t>diskov </a:t>
            </a:r>
            <a:r>
              <a:rPr lang="sk-SK" sz="2000" dirty="0" smtClean="0"/>
              <a:t>je </a:t>
            </a:r>
            <a:r>
              <a:rPr lang="sk-SK" sz="2000" dirty="0"/>
              <a:t>to, že sa na nich dá zapisovať len </a:t>
            </a:r>
            <a:r>
              <a:rPr lang="sk-SK" sz="2000" dirty="0" smtClean="0"/>
              <a:t>raz</a:t>
            </a:r>
          </a:p>
          <a:p>
            <a:r>
              <a:rPr lang="sk-SK" sz="2000" dirty="0"/>
              <a:t>CD, DVD, </a:t>
            </a:r>
            <a:r>
              <a:rPr lang="sk-SK" sz="2000" dirty="0" smtClean="0"/>
              <a:t>Blu-ray</a:t>
            </a:r>
          </a:p>
          <a:p>
            <a:r>
              <a:rPr lang="sk-SK" sz="2000" dirty="0" smtClean="0"/>
              <a:t>Najpodstatnejší </a:t>
            </a:r>
            <a:r>
              <a:rPr lang="sk-SK" sz="2000" dirty="0"/>
              <a:t>rozdiel </a:t>
            </a:r>
            <a:r>
              <a:rPr lang="sk-SK" sz="2000" dirty="0" smtClean="0"/>
              <a:t>medzi optickými diskami je kapacita</a:t>
            </a:r>
            <a:endParaRPr lang="sk-SK" sz="2000" dirty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5" name="Obrázok 4" descr="Blu-ray and DVD - insid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1" y="2813413"/>
            <a:ext cx="3547533" cy="2777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683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sk-SK" sz="3600" dirty="0" smtClean="0"/>
              <a:t>Prenosné </a:t>
            </a:r>
            <a:r>
              <a:rPr lang="sk-SK" sz="3600" dirty="0" err="1" smtClean="0"/>
              <a:t>flash</a:t>
            </a:r>
            <a:r>
              <a:rPr lang="sk-SK" sz="3600" dirty="0" smtClean="0"/>
              <a:t> pamäte</a:t>
            </a:r>
            <a:endParaRPr lang="sk-SK" sz="36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 smtClean="0"/>
              <a:t>Stali sa </a:t>
            </a:r>
            <a:r>
              <a:rPr lang="sk-SK" sz="2000" dirty="0"/>
              <a:t>najpoužívanejšou technológiou pre hromadné ukladanie dát </a:t>
            </a:r>
            <a:r>
              <a:rPr lang="sk-SK" sz="2000" dirty="0" smtClean="0"/>
              <a:t>v prenosných zariadeniach</a:t>
            </a:r>
          </a:p>
          <a:p>
            <a:r>
              <a:rPr lang="sk-SK" sz="2000" dirty="0" smtClean="0"/>
              <a:t>Pamätiam </a:t>
            </a:r>
            <a:r>
              <a:rPr lang="sk-SK" sz="2000" dirty="0" err="1"/>
              <a:t>flash</a:t>
            </a:r>
            <a:r>
              <a:rPr lang="sk-SK" sz="2000" dirty="0"/>
              <a:t> nevadia fyzické </a:t>
            </a:r>
            <a:r>
              <a:rPr lang="sk-SK" sz="2000" dirty="0" smtClean="0"/>
              <a:t>otrasy</a:t>
            </a:r>
          </a:p>
          <a:p>
            <a:r>
              <a:rPr lang="sk-SK" sz="2000" dirty="0" smtClean="0"/>
              <a:t>Najznámejšie </a:t>
            </a:r>
            <a:r>
              <a:rPr lang="sk-SK" sz="2000" dirty="0"/>
              <a:t>typy </a:t>
            </a:r>
            <a:r>
              <a:rPr lang="sk-SK" sz="2000" dirty="0" err="1"/>
              <a:t>flash</a:t>
            </a:r>
            <a:r>
              <a:rPr lang="sk-SK" sz="2000" dirty="0"/>
              <a:t> pamätí </a:t>
            </a:r>
            <a:r>
              <a:rPr lang="sk-SK" sz="2000" dirty="0" smtClean="0"/>
              <a:t>sú </a:t>
            </a:r>
            <a:r>
              <a:rPr lang="sk-SK" sz="2000" dirty="0"/>
              <a:t>pamäťové karty a USB </a:t>
            </a:r>
            <a:r>
              <a:rPr lang="sk-SK" sz="2000" dirty="0" smtClean="0"/>
              <a:t>kľúče</a:t>
            </a:r>
          </a:p>
          <a:p>
            <a:r>
              <a:rPr lang="sk-SK" sz="2000" dirty="0" smtClean="0"/>
              <a:t>Poskytujú </a:t>
            </a:r>
            <a:r>
              <a:rPr lang="sk-SK" sz="2000" dirty="0"/>
              <a:t>kapacitu v desiatkach </a:t>
            </a:r>
            <a:r>
              <a:rPr lang="sk-SK" sz="2000" dirty="0" smtClean="0"/>
              <a:t>GB</a:t>
            </a:r>
          </a:p>
          <a:p>
            <a:r>
              <a:rPr lang="sk-SK" sz="2000" dirty="0" smtClean="0"/>
              <a:t>Veľkou </a:t>
            </a:r>
            <a:r>
              <a:rPr lang="sk-SK" sz="2000" dirty="0"/>
              <a:t>nevýhodu </a:t>
            </a:r>
            <a:r>
              <a:rPr lang="sk-SK" sz="2000" dirty="0" smtClean="0"/>
              <a:t>pamäťových kariet je</a:t>
            </a:r>
            <a:r>
              <a:rPr lang="sk-SK" sz="2000" dirty="0"/>
              <a:t>, že na trhu existuje veľa druhov </a:t>
            </a:r>
            <a:r>
              <a:rPr lang="sk-SK" sz="2000" dirty="0" smtClean="0"/>
              <a:t>týchto kariet</a:t>
            </a:r>
          </a:p>
          <a:p>
            <a:r>
              <a:rPr lang="sk-SK" sz="2000" dirty="0"/>
              <a:t>USB kľúče si veľmi rýchlo získali popularitu a v súčasnosti je to najpoužívanejšie prenosné pamäťové médium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098" name="Picture 2" descr="VÃ½sledok vyhÄ¾adÃ¡vania obrÃ¡zkov pre dopyt usb dri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0" y="2601210"/>
            <a:ext cx="3547533" cy="354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5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0991" y="446088"/>
            <a:ext cx="3668574" cy="1618396"/>
          </a:xfrm>
        </p:spPr>
        <p:txBody>
          <a:bodyPr anchor="ctr"/>
          <a:lstStyle/>
          <a:p>
            <a:pPr algn="ctr"/>
            <a:r>
              <a:rPr lang="sk-SK" sz="3200" dirty="0" err="1" smtClean="0"/>
              <a:t>Cloud</a:t>
            </a:r>
            <a:r>
              <a:rPr lang="sk-SK" sz="3200" dirty="0" smtClean="0"/>
              <a:t> </a:t>
            </a:r>
            <a:r>
              <a:rPr lang="sk-SK" sz="3200" dirty="0" err="1" smtClean="0"/>
              <a:t>computing</a:t>
            </a:r>
            <a:endParaRPr lang="sk-SK" sz="32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 smtClean="0"/>
              <a:t>Metafora </a:t>
            </a:r>
            <a:r>
              <a:rPr lang="sk-SK" sz="2000" dirty="0"/>
              <a:t>pre komplexné sieťové </a:t>
            </a:r>
            <a:r>
              <a:rPr lang="sk-SK" sz="2000" dirty="0" smtClean="0"/>
              <a:t>prostredie</a:t>
            </a:r>
          </a:p>
          <a:p>
            <a:r>
              <a:rPr lang="sk-SK" sz="2000" dirty="0" smtClean="0"/>
              <a:t>Použitie </a:t>
            </a:r>
            <a:r>
              <a:rPr lang="sk-SK" sz="2000" dirty="0"/>
              <a:t>výpočtových technológii za hranicami domácej alebo podnikovej siete, teda tam, kde je to pre užívateľov „v oblakoch</a:t>
            </a:r>
            <a:r>
              <a:rPr lang="sk-SK" sz="2000" dirty="0" smtClean="0"/>
              <a:t>“</a:t>
            </a:r>
          </a:p>
          <a:p>
            <a:r>
              <a:rPr lang="sk-SK" sz="2000" dirty="0" smtClean="0"/>
              <a:t>Metóda </a:t>
            </a:r>
            <a:r>
              <a:rPr lang="sk-SK" sz="2000" dirty="0"/>
              <a:t>poskytovania IT vo forme služby, pričom zákazník platí len za to, čo práve </a:t>
            </a:r>
            <a:r>
              <a:rPr lang="sk-SK" sz="2000" dirty="0" smtClean="0"/>
              <a:t>využíva</a:t>
            </a:r>
          </a:p>
          <a:p>
            <a:r>
              <a:rPr lang="sk-SK" sz="2000" dirty="0"/>
              <a:t>V </a:t>
            </a:r>
            <a:r>
              <a:rPr lang="sk-SK" sz="2000" dirty="0" err="1"/>
              <a:t>cloudových</a:t>
            </a:r>
            <a:r>
              <a:rPr lang="sk-SK" sz="2000" dirty="0"/>
              <a:t> úložiskách sú dáta a softvér presunuté z tradičného lokálneho umiestnenia do vzdialených dátových centier a aplikačných </a:t>
            </a:r>
            <a:r>
              <a:rPr lang="sk-SK" sz="2000" dirty="0" smtClean="0"/>
              <a:t>serverov</a:t>
            </a:r>
          </a:p>
          <a:p>
            <a:r>
              <a:rPr lang="sk-SK" sz="2000" dirty="0"/>
              <a:t>Používatelia môžu k svojim dátam pristupovať </a:t>
            </a:r>
            <a:r>
              <a:rPr lang="sk-SK" sz="2000" dirty="0" smtClean="0"/>
              <a:t>z rôznych zariadení</a:t>
            </a:r>
          </a:p>
          <a:p>
            <a:r>
              <a:rPr lang="sk-SK" sz="2000" dirty="0" smtClean="0"/>
              <a:t>Nevýhodou je potreba pripojenia k internetu </a:t>
            </a:r>
            <a:endParaRPr lang="sk-SK" sz="2000" dirty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5122" name="Picture 2" descr="VÃ½sledok vyhÄ¾adÃ¡vania obrÃ¡zkov pre dopyt cloud comput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9" r="19485"/>
          <a:stretch/>
        </p:blipFill>
        <p:spPr bwMode="auto">
          <a:xfrm>
            <a:off x="1073150" y="2789481"/>
            <a:ext cx="3547533" cy="311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27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C8CB47-3870-46B5-8D68-A417F654D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ZAUJÍMAVOSŤ</a:t>
            </a:r>
            <a:endParaRPr lang="sk-SK" dirty="0"/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B116AEB5-7A33-4EA3-81BC-23F7C6AD9A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685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5" name="Zástupný objekt pre obsah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029" y="1178838"/>
            <a:ext cx="12357177" cy="5582077"/>
          </a:xfrm>
          <a:prstGeom prst="rect">
            <a:avLst/>
          </a:prstGeo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83A72989-65C2-42FE-AABA-4CA9BA4415A5}"/>
              </a:ext>
            </a:extLst>
          </p:cNvPr>
          <p:cNvSpPr txBox="1">
            <a:spLocks/>
          </p:cNvSpPr>
          <p:nvPr/>
        </p:nvSpPr>
        <p:spPr>
          <a:xfrm>
            <a:off x="248297" y="0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k-SK" sz="4000" b="1" dirty="0" smtClean="0"/>
              <a:t>Dierny štítok</a:t>
            </a:r>
            <a:endParaRPr lang="sk-SK" sz="4000" b="1" dirty="0"/>
          </a:p>
        </p:txBody>
      </p:sp>
    </p:spTree>
    <p:extLst>
      <p:ext uri="{BB962C8B-B14F-4D97-AF65-F5344CB8AC3E}">
        <p14:creationId xmlns:p14="http://schemas.microsoft.com/office/powerpoint/2010/main" val="288003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83A72989-65C2-42FE-AABA-4CA9BA4415A5}"/>
              </a:ext>
            </a:extLst>
          </p:cNvPr>
          <p:cNvSpPr txBox="1">
            <a:spLocks/>
          </p:cNvSpPr>
          <p:nvPr/>
        </p:nvSpPr>
        <p:spPr>
          <a:xfrm>
            <a:off x="248297" y="0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k-SK" sz="4000" b="1" dirty="0" smtClean="0"/>
              <a:t>Dierny štítok</a:t>
            </a:r>
            <a:endParaRPr lang="sk-SK" sz="4000" b="1" dirty="0"/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349" y="1175656"/>
            <a:ext cx="12373601" cy="556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07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8DB601-431E-4111-809C-8E4D24233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Úvod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4FB02A9-BF34-4200-A679-2E3A2BA85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dirty="0"/>
              <a:t>Digitálne nosiče dát sprevádzajú ľudstvo už od vzniku výpočtovej </a:t>
            </a:r>
            <a:r>
              <a:rPr lang="sk-SK" sz="2400" dirty="0" smtClean="0"/>
              <a:t>techniky</a:t>
            </a:r>
          </a:p>
          <a:p>
            <a:pPr>
              <a:lnSpc>
                <a:spcPct val="150000"/>
              </a:lnSpc>
            </a:pPr>
            <a:r>
              <a:rPr lang="sk-SK" sz="2400" dirty="0"/>
              <a:t>V súčasnosti sa kontaktu s nosičmi dát nedá </a:t>
            </a:r>
            <a:r>
              <a:rPr lang="sk-SK" sz="2400" dirty="0" smtClean="0"/>
              <a:t>vyhnúť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Vzniklo </a:t>
            </a:r>
            <a:r>
              <a:rPr lang="sk-SK" sz="2400" dirty="0"/>
              <a:t>mnoho druhov a formátov nosičov </a:t>
            </a:r>
            <a:r>
              <a:rPr lang="sk-SK" sz="2400" dirty="0" smtClean="0"/>
              <a:t>dát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Zmapovanie </a:t>
            </a:r>
            <a:r>
              <a:rPr lang="sk-SK" sz="2400" dirty="0"/>
              <a:t>záznamových </a:t>
            </a:r>
            <a:r>
              <a:rPr lang="sk-SK" sz="2400" dirty="0" smtClean="0"/>
              <a:t>médií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69446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83A72989-65C2-42FE-AABA-4CA9BA4415A5}"/>
              </a:ext>
            </a:extLst>
          </p:cNvPr>
          <p:cNvSpPr txBox="1">
            <a:spLocks/>
          </p:cNvSpPr>
          <p:nvPr/>
        </p:nvSpPr>
        <p:spPr>
          <a:xfrm>
            <a:off x="248297" y="0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k-SK" sz="4000" b="1" dirty="0" smtClean="0"/>
              <a:t>Dierny štítok</a:t>
            </a:r>
            <a:endParaRPr lang="sk-SK" sz="4000" b="1" dirty="0"/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349" y="1180656"/>
            <a:ext cx="12375498" cy="556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3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83A72989-65C2-42FE-AABA-4CA9BA4415A5}"/>
              </a:ext>
            </a:extLst>
          </p:cNvPr>
          <p:cNvSpPr txBox="1">
            <a:spLocks/>
          </p:cNvSpPr>
          <p:nvPr/>
        </p:nvSpPr>
        <p:spPr>
          <a:xfrm>
            <a:off x="248297" y="0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k-SK" sz="4000" b="1" dirty="0" smtClean="0"/>
              <a:t>Dierny štítok</a:t>
            </a:r>
            <a:endParaRPr lang="sk-SK" sz="4000" b="1" dirty="0"/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022" y="1180656"/>
            <a:ext cx="12366171" cy="556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4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83A72989-65C2-42FE-AABA-4CA9BA4415A5}"/>
              </a:ext>
            </a:extLst>
          </p:cNvPr>
          <p:cNvSpPr txBox="1">
            <a:spLocks/>
          </p:cNvSpPr>
          <p:nvPr/>
        </p:nvSpPr>
        <p:spPr>
          <a:xfrm>
            <a:off x="248297" y="0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k-SK" sz="4000" b="1" dirty="0" smtClean="0"/>
              <a:t>Dierny štítok</a:t>
            </a:r>
            <a:endParaRPr lang="sk-SK" sz="4000" b="1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913" y="1180658"/>
            <a:ext cx="12370061" cy="555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10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83A72989-65C2-42FE-AABA-4CA9BA4415A5}"/>
              </a:ext>
            </a:extLst>
          </p:cNvPr>
          <p:cNvSpPr txBox="1">
            <a:spLocks/>
          </p:cNvSpPr>
          <p:nvPr/>
        </p:nvSpPr>
        <p:spPr>
          <a:xfrm>
            <a:off x="248297" y="0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k-SK" sz="4000" b="1" dirty="0" smtClean="0"/>
              <a:t>Dierny štítok</a:t>
            </a:r>
            <a:endParaRPr lang="sk-SK" sz="4000" b="1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441" y="1175657"/>
            <a:ext cx="12384562" cy="556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60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83A72989-65C2-42FE-AABA-4CA9BA4415A5}"/>
              </a:ext>
            </a:extLst>
          </p:cNvPr>
          <p:cNvSpPr txBox="1">
            <a:spLocks/>
          </p:cNvSpPr>
          <p:nvPr/>
        </p:nvSpPr>
        <p:spPr>
          <a:xfrm>
            <a:off x="248297" y="0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k-SK" sz="4000" b="1" dirty="0" smtClean="0"/>
              <a:t>Dierny štítok</a:t>
            </a:r>
            <a:endParaRPr lang="sk-SK" sz="4000" b="1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378" y="1175657"/>
            <a:ext cx="12362485" cy="555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40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ľka 1">
            <a:extLst>
              <a:ext uri="{FF2B5EF4-FFF2-40B4-BE49-F238E27FC236}">
                <a16:creationId xmlns:a16="http://schemas.microsoft.com/office/drawing/2014/main" id="{1A334FC3-8D73-4C63-AC64-393F966C5C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916619"/>
              </p:ext>
            </p:extLst>
          </p:nvPr>
        </p:nvGraphicFramePr>
        <p:xfrm>
          <a:off x="350422" y="1630018"/>
          <a:ext cx="6169647" cy="3526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5056">
                  <a:extLst>
                    <a:ext uri="{9D8B030D-6E8A-4147-A177-3AD203B41FA5}">
                      <a16:colId xmlns:a16="http://schemas.microsoft.com/office/drawing/2014/main" val="2107552486"/>
                    </a:ext>
                  </a:extLst>
                </a:gridCol>
                <a:gridCol w="1235418">
                  <a:extLst>
                    <a:ext uri="{9D8B030D-6E8A-4147-A177-3AD203B41FA5}">
                      <a16:colId xmlns:a16="http://schemas.microsoft.com/office/drawing/2014/main" val="456953916"/>
                    </a:ext>
                  </a:extLst>
                </a:gridCol>
                <a:gridCol w="2369173">
                  <a:extLst>
                    <a:ext uri="{9D8B030D-6E8A-4147-A177-3AD203B41FA5}">
                      <a16:colId xmlns:a16="http://schemas.microsoft.com/office/drawing/2014/main" val="2154078792"/>
                    </a:ext>
                  </a:extLst>
                </a:gridCol>
              </a:tblGrid>
              <a:tr h="4039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Druh informácie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Zápis na štítku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Dekódovaný údaj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5635159"/>
                  </a:ext>
                </a:extLst>
              </a:tr>
              <a:tr h="265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Typ automobilu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2U</a:t>
                      </a:r>
                      <a:r>
                        <a:rPr lang="sk-SK" sz="1300" b="1" dirty="0">
                          <a:solidFill>
                            <a:schemeClr val="bg1"/>
                          </a:solidFill>
                          <a:effectLst/>
                        </a:rPr>
                        <a:t>61</a:t>
                      </a: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H128978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Ford LTD 2-door convertible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8821767"/>
                  </a:ext>
                </a:extLst>
              </a:tr>
              <a:tr h="265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Rok výroby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b="1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U61H128978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1972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4986554"/>
                  </a:ext>
                </a:extLst>
              </a:tr>
              <a:tr h="265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Typ motora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2U61</a:t>
                      </a:r>
                      <a:r>
                        <a:rPr lang="sk-SK" sz="1300" b="1" dirty="0">
                          <a:solidFill>
                            <a:schemeClr val="bg1"/>
                          </a:solidFill>
                          <a:effectLst/>
                        </a:rPr>
                        <a:t>H</a:t>
                      </a: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128978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5,8L V8 351-2v 250hp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2709963"/>
                  </a:ext>
                </a:extLst>
              </a:tr>
              <a:tr h="265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Výrobná fabrika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sk-SK" sz="1300" b="1" dirty="0">
                          <a:solidFill>
                            <a:schemeClr val="bg1"/>
                          </a:solidFill>
                          <a:effectLst/>
                        </a:rPr>
                        <a:t>U</a:t>
                      </a: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61H128978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Louisville, Kentucky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6749346"/>
                  </a:ext>
                </a:extLst>
              </a:tr>
              <a:tr h="265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Farba strechy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Biela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5763689"/>
                  </a:ext>
                </a:extLst>
              </a:tr>
              <a:tr h="3485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Typ prevodovky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3-stupňová automatická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1973707"/>
                  </a:ext>
                </a:extLst>
              </a:tr>
              <a:tr h="2652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Objednávateľ automobilu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46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 err="1">
                          <a:solidFill>
                            <a:schemeClr val="bg1"/>
                          </a:solidFill>
                          <a:effectLst/>
                        </a:rPr>
                        <a:t>Indianapolis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7048652"/>
                  </a:ext>
                </a:extLst>
              </a:tr>
              <a:tr h="3962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Dátum vytvorenia objednávky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3J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3. Septembra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0393970"/>
                  </a:ext>
                </a:extLst>
              </a:tr>
              <a:tr h="582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Dátum vybavenia objednávky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>
                          <a:solidFill>
                            <a:schemeClr val="bg1"/>
                          </a:solidFill>
                          <a:effectLst/>
                        </a:rPr>
                        <a:t>QL</a:t>
                      </a:r>
                      <a:endParaRPr lang="sk-SK" sz="13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sk-SK" sz="1300" dirty="0">
                          <a:solidFill>
                            <a:schemeClr val="bg1"/>
                          </a:solidFill>
                          <a:effectLst/>
                        </a:rPr>
                        <a:t>26. Novembra</a:t>
                      </a:r>
                      <a:endParaRPr lang="sk-SK" sz="13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9830457"/>
                  </a:ext>
                </a:extLst>
              </a:tr>
            </a:tbl>
          </a:graphicData>
        </a:graphic>
      </p:graphicFrame>
      <p:pic>
        <p:nvPicPr>
          <p:cNvPr id="3" name="Obrázok 2" descr="http://2.bp.blogspot.com/-ndXcelxhcWc/Vbohb8tazrI/AAAAAAAAEzg/gmXl_UhDR7M/s1600/1971%2BFord%2BLTD%2BConvertible2.jpg">
            <a:extLst>
              <a:ext uri="{FF2B5EF4-FFF2-40B4-BE49-F238E27FC236}">
                <a16:creationId xmlns:a16="http://schemas.microsoft.com/office/drawing/2014/main" id="{27C5ABC0-6637-4417-BA0F-1A2E3BA7661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069" y="1630017"/>
            <a:ext cx="5393635" cy="3526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089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5BEC93-9AB1-4F5D-B833-7FECFD675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ĎAKUJEM ZA POZORNOSŤ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726A9C6C-8AAA-440B-BD04-D242890E54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1092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6C1B64-0F4E-4707-9C72-57593C7D4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História uchovávania dát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24AD6DF-5148-4C28-98BF-EF99EB838D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20501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b="1" dirty="0"/>
              <a:t>Dierne štítky</a:t>
            </a:r>
          </a:p>
          <a:p>
            <a:pPr>
              <a:lnSpc>
                <a:spcPct val="150000"/>
              </a:lnSpc>
            </a:pPr>
            <a:r>
              <a:rPr lang="sk-SK" sz="2400" b="1" dirty="0"/>
              <a:t>Dierne pásky</a:t>
            </a:r>
          </a:p>
          <a:p>
            <a:pPr>
              <a:lnSpc>
                <a:spcPct val="150000"/>
              </a:lnSpc>
            </a:pPr>
            <a:r>
              <a:rPr lang="sk-SK" sz="2400" b="1" dirty="0"/>
              <a:t>Elektromagnetické relé</a:t>
            </a:r>
          </a:p>
          <a:p>
            <a:pPr>
              <a:lnSpc>
                <a:spcPct val="150000"/>
              </a:lnSpc>
            </a:pPr>
            <a:r>
              <a:rPr lang="sk-SK" sz="2400" b="1" dirty="0" smtClean="0"/>
              <a:t>Elektrónka</a:t>
            </a:r>
          </a:p>
          <a:p>
            <a:pPr>
              <a:lnSpc>
                <a:spcPct val="150000"/>
              </a:lnSpc>
            </a:pPr>
            <a:r>
              <a:rPr lang="sk-SK" sz="2400" b="1" dirty="0" smtClean="0"/>
              <a:t>Magnetická </a:t>
            </a:r>
            <a:r>
              <a:rPr lang="sk-SK" sz="2400" b="1" dirty="0"/>
              <a:t>páska</a:t>
            </a:r>
          </a:p>
          <a:p>
            <a:pPr>
              <a:lnSpc>
                <a:spcPct val="150000"/>
              </a:lnSpc>
            </a:pPr>
            <a:r>
              <a:rPr lang="sk-SK" sz="2400" b="1" dirty="0"/>
              <a:t>Disketa</a:t>
            </a:r>
          </a:p>
        </p:txBody>
      </p:sp>
    </p:spTree>
    <p:extLst>
      <p:ext uri="{BB962C8B-B14F-4D97-AF65-F5344CB8AC3E}">
        <p14:creationId xmlns:p14="http://schemas.microsoft.com/office/powerpoint/2010/main" val="151974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70095"/>
          </a:xfrm>
        </p:spPr>
        <p:txBody>
          <a:bodyPr anchor="ctr"/>
          <a:lstStyle/>
          <a:p>
            <a:pPr algn="ctr"/>
            <a:r>
              <a:rPr lang="sk-SK" sz="3600" dirty="0" smtClean="0"/>
              <a:t>Dierne štítky</a:t>
            </a:r>
            <a:endParaRPr lang="sk-SK" sz="36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 smtClean="0"/>
              <a:t>Prvé </a:t>
            </a:r>
            <a:r>
              <a:rPr lang="sk-SK" sz="2000" dirty="0"/>
              <a:t>záznamové </a:t>
            </a:r>
            <a:r>
              <a:rPr lang="sk-SK" sz="2000" dirty="0" smtClean="0"/>
              <a:t>médium</a:t>
            </a:r>
          </a:p>
          <a:p>
            <a:r>
              <a:rPr lang="sk-SK" sz="2000" dirty="0" smtClean="0"/>
              <a:t>Vynájdené začiatkom </a:t>
            </a:r>
            <a:r>
              <a:rPr lang="sk-SK" sz="2000" dirty="0"/>
              <a:t>19. </a:t>
            </a:r>
            <a:r>
              <a:rPr lang="sk-SK" sz="2000" dirty="0" smtClean="0"/>
              <a:t>storočia</a:t>
            </a:r>
          </a:p>
          <a:p>
            <a:r>
              <a:rPr lang="sk-SK" sz="2000" dirty="0" smtClean="0"/>
              <a:t>Pôvodne </a:t>
            </a:r>
            <a:r>
              <a:rPr lang="sk-SK" sz="2000" dirty="0"/>
              <a:t>sa používali v tkáčskych strojoch na vytváranie tkaného </a:t>
            </a:r>
            <a:r>
              <a:rPr lang="sk-SK" sz="2000" dirty="0" smtClean="0"/>
              <a:t>vzoru</a:t>
            </a:r>
          </a:p>
          <a:p>
            <a:r>
              <a:rPr lang="sk-SK" sz="2000" dirty="0" smtClean="0"/>
              <a:t>Záznam je </a:t>
            </a:r>
            <a:r>
              <a:rPr lang="sk-SK" sz="2000" dirty="0"/>
              <a:t>tvorený dierkami v </a:t>
            </a:r>
            <a:r>
              <a:rPr lang="sk-SK" sz="2000" dirty="0" smtClean="0"/>
              <a:t>kartóne</a:t>
            </a:r>
          </a:p>
          <a:p>
            <a:r>
              <a:rPr lang="pl-PL" sz="2000" dirty="0"/>
              <a:t>Na danej pozícii buď bola alebo nebola </a:t>
            </a:r>
            <a:r>
              <a:rPr lang="pl-PL" sz="2000" dirty="0" smtClean="0"/>
              <a:t>dierka</a:t>
            </a:r>
            <a:endParaRPr lang="sk-SK" sz="2000" dirty="0" smtClean="0"/>
          </a:p>
          <a:p>
            <a:r>
              <a:rPr lang="sk-SK" sz="2000" dirty="0"/>
              <a:t>Charles </a:t>
            </a:r>
            <a:r>
              <a:rPr lang="sk-SK" sz="2000" dirty="0" err="1" smtClean="0"/>
              <a:t>Babbage</a:t>
            </a:r>
            <a:r>
              <a:rPr lang="sk-SK" sz="2000" dirty="0" smtClean="0"/>
              <a:t> použil </a:t>
            </a:r>
            <a:r>
              <a:rPr lang="sk-SK" sz="2000" dirty="0"/>
              <a:t>dierne štítky pri vynáleze </a:t>
            </a:r>
            <a:r>
              <a:rPr lang="sk-SK" sz="2000" dirty="0" smtClean="0"/>
              <a:t>zariadenia</a:t>
            </a:r>
            <a:r>
              <a:rPr lang="sk-SK" sz="2000" dirty="0"/>
              <a:t>, ktoré nazval analytický </a:t>
            </a:r>
            <a:r>
              <a:rPr lang="sk-SK" sz="2000" dirty="0" smtClean="0"/>
              <a:t>stroj</a:t>
            </a:r>
          </a:p>
          <a:p>
            <a:r>
              <a:rPr lang="sk-SK" sz="2000" dirty="0" smtClean="0"/>
              <a:t>Boli </a:t>
            </a:r>
            <a:r>
              <a:rPr lang="sk-SK" sz="2000" dirty="0"/>
              <a:t>použité pri sčítaní obyvateľstva Spojených štátov amerických v roku </a:t>
            </a:r>
            <a:r>
              <a:rPr lang="sk-SK" sz="2000" dirty="0" smtClean="0"/>
              <a:t>1890</a:t>
            </a:r>
          </a:p>
          <a:p>
            <a:r>
              <a:rPr lang="sk-SK" sz="2000" dirty="0"/>
              <a:t>Pamäťová kapacita diernych štítkov je 80 znakov na štítok</a:t>
            </a:r>
            <a:endParaRPr lang="sk-SK" sz="2000" dirty="0" smtClean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65" y="2573379"/>
            <a:ext cx="3834071" cy="1724296"/>
          </a:xfrm>
          <a:prstGeom prst="rect">
            <a:avLst/>
          </a:prstGeom>
        </p:spPr>
      </p:pic>
      <p:pic>
        <p:nvPicPr>
          <p:cNvPr id="1026" name="Picture 2" descr="VÃ½sledok vyhÄ¾adÃ¡vania obrÃ¡zkov pre dopyt dierny stitok"/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3" t="9762" r="4384" b="9275"/>
          <a:stretch/>
        </p:blipFill>
        <p:spPr bwMode="auto">
          <a:xfrm>
            <a:off x="864990" y="4271549"/>
            <a:ext cx="3781819" cy="166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68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83158"/>
          </a:xfrm>
        </p:spPr>
        <p:txBody>
          <a:bodyPr anchor="ctr"/>
          <a:lstStyle/>
          <a:p>
            <a:pPr algn="ctr"/>
            <a:r>
              <a:rPr lang="sk-SK" sz="3600" dirty="0" smtClean="0"/>
              <a:t>Dierne pásky</a:t>
            </a:r>
            <a:endParaRPr lang="sk-SK" sz="36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 smtClean="0"/>
              <a:t>Vychádzajú </a:t>
            </a:r>
            <a:r>
              <a:rPr lang="sk-SK" sz="2000" dirty="0"/>
              <a:t>z diernych </a:t>
            </a:r>
            <a:r>
              <a:rPr lang="sk-SK" sz="2000" dirty="0" smtClean="0"/>
              <a:t>štítkov</a:t>
            </a:r>
          </a:p>
          <a:p>
            <a:r>
              <a:rPr lang="pl-PL" sz="2000" dirty="0" smtClean="0"/>
              <a:t>Vynájdené v polovici 19. storočia</a:t>
            </a:r>
          </a:p>
          <a:p>
            <a:r>
              <a:rPr lang="pl-PL" sz="2000" dirty="0" smtClean="0"/>
              <a:t>Do </a:t>
            </a:r>
            <a:r>
              <a:rPr lang="pl-PL" sz="2000" dirty="0"/>
              <a:t>výpočtovej techniky sa dostali až v roku </a:t>
            </a:r>
            <a:r>
              <a:rPr lang="pl-PL" sz="2000" dirty="0" smtClean="0"/>
              <a:t>1950</a:t>
            </a:r>
          </a:p>
          <a:p>
            <a:r>
              <a:rPr lang="sk-SK" sz="2000" dirty="0" err="1"/>
              <a:t>Percy</a:t>
            </a:r>
            <a:r>
              <a:rPr lang="sk-SK" sz="2000" dirty="0"/>
              <a:t> </a:t>
            </a:r>
            <a:r>
              <a:rPr lang="sk-SK" sz="2000" dirty="0" err="1"/>
              <a:t>Ludgate</a:t>
            </a:r>
            <a:r>
              <a:rPr lang="sk-SK" sz="2000" dirty="0"/>
              <a:t> </a:t>
            </a:r>
            <a:r>
              <a:rPr lang="sk-SK" sz="2000" dirty="0" smtClean="0"/>
              <a:t>zhotovil analytický </a:t>
            </a:r>
            <a:r>
              <a:rPr lang="sk-SK" sz="2000" dirty="0"/>
              <a:t>stroj, ktorý bol riadený pomocou diernych pások</a:t>
            </a:r>
          </a:p>
          <a:p>
            <a:r>
              <a:rPr lang="sk-SK" sz="2000" dirty="0" smtClean="0"/>
              <a:t>Zmestí sa </a:t>
            </a:r>
            <a:r>
              <a:rPr lang="sk-SK" sz="2000" dirty="0"/>
              <a:t>oveľa viac </a:t>
            </a:r>
            <a:r>
              <a:rPr lang="sk-SK" sz="2000" dirty="0" smtClean="0"/>
              <a:t>znakov</a:t>
            </a:r>
          </a:p>
          <a:p>
            <a:r>
              <a:rPr lang="sk-SK" sz="2000" dirty="0"/>
              <a:t>Pamäťová </a:t>
            </a:r>
            <a:r>
              <a:rPr lang="sk-SK" sz="2000" dirty="0" smtClean="0"/>
              <a:t>kapacita </a:t>
            </a:r>
            <a:r>
              <a:rPr lang="pl-PL" sz="2000" dirty="0"/>
              <a:t>diernych </a:t>
            </a:r>
            <a:r>
              <a:rPr lang="pl-PL" sz="2000" dirty="0" smtClean="0"/>
              <a:t>pások </a:t>
            </a:r>
            <a:r>
              <a:rPr lang="pl-PL" sz="2000" dirty="0"/>
              <a:t>je </a:t>
            </a:r>
            <a:r>
              <a:rPr lang="pl-PL" sz="2000" dirty="0" smtClean="0"/>
              <a:t>400 </a:t>
            </a:r>
            <a:r>
              <a:rPr lang="pl-PL" sz="2000" dirty="0"/>
              <a:t>znakov na jeden meter </a:t>
            </a:r>
            <a:r>
              <a:rPr lang="pl-PL" sz="2000" dirty="0" smtClean="0"/>
              <a:t>pásky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2050" name="Picture 2" descr="VÃ½sledok vyhÄ¾adÃ¡vania obrÃ¡zkov pre dopyt dierne pask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9" t="9719" b="11271"/>
          <a:stretch/>
        </p:blipFill>
        <p:spPr bwMode="auto">
          <a:xfrm>
            <a:off x="1073151" y="2681574"/>
            <a:ext cx="3547533" cy="331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77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83158"/>
          </a:xfrm>
        </p:spPr>
        <p:txBody>
          <a:bodyPr anchor="ctr"/>
          <a:lstStyle/>
          <a:p>
            <a:pPr algn="ctr"/>
            <a:r>
              <a:rPr lang="sk-SK" sz="2800" dirty="0"/>
              <a:t>Elektromagnetické </a:t>
            </a:r>
            <a:r>
              <a:rPr lang="sk-SK" sz="2800" dirty="0" smtClean="0"/>
              <a:t>relé</a:t>
            </a:r>
            <a:endParaRPr lang="sk-SK" sz="28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 smtClean="0"/>
              <a:t>V</a:t>
            </a:r>
            <a:r>
              <a:rPr lang="en-US" sz="2000" dirty="0" err="1" smtClean="0"/>
              <a:t>ynašiel</a:t>
            </a:r>
            <a:r>
              <a:rPr lang="sk-SK" sz="2000" dirty="0"/>
              <a:t> </a:t>
            </a:r>
            <a:r>
              <a:rPr lang="en-US" sz="2000" dirty="0" smtClean="0"/>
              <a:t>Joseph </a:t>
            </a:r>
            <a:r>
              <a:rPr lang="en-US" sz="2000" dirty="0"/>
              <a:t>Henry v </a:t>
            </a:r>
            <a:r>
              <a:rPr lang="en-US" sz="2000" dirty="0" err="1"/>
              <a:t>roku</a:t>
            </a:r>
            <a:r>
              <a:rPr lang="en-US" sz="2000" dirty="0"/>
              <a:t> </a:t>
            </a:r>
            <a:r>
              <a:rPr lang="en-US" sz="2000" dirty="0" smtClean="0"/>
              <a:t>1835</a:t>
            </a:r>
            <a:endParaRPr lang="sk-SK" sz="2000" dirty="0" smtClean="0"/>
          </a:p>
          <a:p>
            <a:r>
              <a:rPr lang="sk-SK" sz="2000" dirty="0" smtClean="0"/>
              <a:t>Spínač </a:t>
            </a:r>
            <a:r>
              <a:rPr lang="sk-SK" sz="2000" dirty="0"/>
              <a:t>ovládaný </a:t>
            </a:r>
            <a:r>
              <a:rPr lang="sk-SK" sz="2000" dirty="0" smtClean="0"/>
              <a:t>elektromagnetom</a:t>
            </a:r>
          </a:p>
          <a:p>
            <a:r>
              <a:rPr lang="sk-SK" sz="2000" dirty="0" err="1"/>
              <a:t>Konrad</a:t>
            </a:r>
            <a:r>
              <a:rPr lang="sk-SK" sz="2000" dirty="0"/>
              <a:t> </a:t>
            </a:r>
            <a:r>
              <a:rPr lang="sk-SK" sz="2000" dirty="0" err="1"/>
              <a:t>Zuse</a:t>
            </a:r>
            <a:r>
              <a:rPr lang="sk-SK" sz="2000" dirty="0"/>
              <a:t> patril medzi prvých, ktorí sa začali zaoberať využitím relé na konštrukciu </a:t>
            </a:r>
            <a:r>
              <a:rPr lang="sk-SK" sz="2000" dirty="0" smtClean="0"/>
              <a:t>kalkulátorov</a:t>
            </a:r>
          </a:p>
          <a:p>
            <a:r>
              <a:rPr lang="sk-SK" sz="2000" dirty="0" smtClean="0"/>
              <a:t>Jeho počítač </a:t>
            </a:r>
            <a:r>
              <a:rPr lang="sk-SK" sz="2000" dirty="0"/>
              <a:t>Z3 </a:t>
            </a:r>
            <a:r>
              <a:rPr lang="sk-SK" sz="2000" dirty="0" smtClean="0"/>
              <a:t>dokázal </a:t>
            </a:r>
            <a:r>
              <a:rPr lang="sk-SK" sz="2000" dirty="0"/>
              <a:t>vynásobiť čísla v priebehu troch </a:t>
            </a:r>
            <a:r>
              <a:rPr lang="sk-SK" sz="2000" dirty="0" smtClean="0"/>
              <a:t>sekúnd</a:t>
            </a:r>
          </a:p>
          <a:p>
            <a:r>
              <a:rPr lang="sk-SK" sz="2000" dirty="0"/>
              <a:t>Č</a:t>
            </a:r>
            <a:r>
              <a:rPr lang="sk-SK" sz="2000" dirty="0" smtClean="0"/>
              <a:t>ísla </a:t>
            </a:r>
            <a:r>
              <a:rPr lang="sk-SK" sz="2000" dirty="0"/>
              <a:t>boli reprezentované pomocou približne 2500 </a:t>
            </a:r>
            <a:r>
              <a:rPr lang="sk-SK" sz="2000" dirty="0" smtClean="0"/>
              <a:t>relé</a:t>
            </a:r>
          </a:p>
          <a:p>
            <a:r>
              <a:rPr lang="sk-SK" sz="2000" dirty="0" smtClean="0"/>
              <a:t>Oneskorenie </a:t>
            </a:r>
            <a:r>
              <a:rPr lang="sk-SK" sz="2000" dirty="0"/>
              <a:t>relé, opotrebovanie súčiastok, vysoká hlučnosť znamenali závažné </a:t>
            </a:r>
            <a:r>
              <a:rPr lang="sk-SK" sz="2000" dirty="0" smtClean="0"/>
              <a:t>nedostatky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5" name="Obrázok 4" descr="C:\Users\Tomas\Pictures\img00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32627" y="2313918"/>
            <a:ext cx="2839131" cy="35580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348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ctr"/>
          <a:lstStyle/>
          <a:p>
            <a:pPr algn="ctr"/>
            <a:r>
              <a:rPr lang="sk-SK" sz="3600" dirty="0"/>
              <a:t>Elektrónka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 smtClean="0"/>
              <a:t>Koniec </a:t>
            </a:r>
            <a:r>
              <a:rPr lang="sk-SK" sz="2000" dirty="0"/>
              <a:t>éry elektromechanických počítačov a nástup elektronických </a:t>
            </a:r>
            <a:r>
              <a:rPr lang="sk-SK" sz="2000" dirty="0" smtClean="0"/>
              <a:t>počítačov</a:t>
            </a:r>
          </a:p>
          <a:p>
            <a:r>
              <a:rPr lang="sk-SK" sz="2000" dirty="0"/>
              <a:t>Elektrónka je obvodový elektronický prvok, ktorý využíva tok </a:t>
            </a:r>
            <a:r>
              <a:rPr lang="sk-SK" sz="2000" dirty="0" smtClean="0"/>
              <a:t>elektrónov </a:t>
            </a:r>
            <a:r>
              <a:rPr lang="sk-SK" sz="2000" dirty="0"/>
              <a:t>vo </a:t>
            </a:r>
            <a:r>
              <a:rPr lang="sk-SK" sz="2000" dirty="0" smtClean="0"/>
              <a:t>vákuu </a:t>
            </a:r>
            <a:r>
              <a:rPr lang="sk-SK" sz="2000" dirty="0"/>
              <a:t>od katódy k </a:t>
            </a:r>
            <a:r>
              <a:rPr lang="sk-SK" sz="2000" dirty="0" smtClean="0"/>
              <a:t>anóde</a:t>
            </a:r>
          </a:p>
          <a:p>
            <a:r>
              <a:rPr lang="sk-SK" sz="2000" dirty="0"/>
              <a:t>John </a:t>
            </a:r>
            <a:r>
              <a:rPr lang="sk-SK" sz="2000" dirty="0" err="1" smtClean="0"/>
              <a:t>Athanasoff</a:t>
            </a:r>
            <a:r>
              <a:rPr lang="sk-SK" sz="2000" dirty="0" smtClean="0"/>
              <a:t> vyrobil </a:t>
            </a:r>
            <a:r>
              <a:rPr lang="sk-SK" sz="2000" dirty="0"/>
              <a:t>prvé elektronické výpočtové </a:t>
            </a:r>
            <a:r>
              <a:rPr lang="sk-SK" sz="2000" dirty="0" smtClean="0"/>
              <a:t>zariadenie</a:t>
            </a:r>
          </a:p>
          <a:p>
            <a:r>
              <a:rPr lang="sk-SK" sz="2000" dirty="0" smtClean="0"/>
              <a:t>Vybudované </a:t>
            </a:r>
            <a:r>
              <a:rPr lang="sk-SK" sz="2000" dirty="0"/>
              <a:t>na riešenie lineárnych </a:t>
            </a:r>
            <a:r>
              <a:rPr lang="sk-SK" sz="2000" dirty="0" smtClean="0"/>
              <a:t>rovníc</a:t>
            </a:r>
          </a:p>
          <a:p>
            <a:r>
              <a:rPr lang="sk-SK" sz="2000" dirty="0"/>
              <a:t>Obsahoval 280 elektrónok a pracoval v dvojkovej </a:t>
            </a:r>
            <a:r>
              <a:rPr lang="sk-SK" sz="2000" dirty="0" smtClean="0"/>
              <a:t>sústave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5" name="Obrázok 4" descr="C:\Users\Tomas\Desktop\TubeDiagra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0" y="2646697"/>
            <a:ext cx="3547533" cy="3475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825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sk-SK" sz="2800" dirty="0"/>
              <a:t>Magnetická </a:t>
            </a:r>
            <a:r>
              <a:rPr lang="sk-SK" sz="2800" dirty="0" smtClean="0"/>
              <a:t>páska</a:t>
            </a:r>
            <a:endParaRPr lang="sk-SK" sz="28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 smtClean="0"/>
              <a:t>Vynájdené v </a:t>
            </a:r>
            <a:r>
              <a:rPr lang="sk-SK" sz="2000" dirty="0"/>
              <a:t>roku 1926, no do roku 1951 sa používala len na záznam </a:t>
            </a:r>
            <a:r>
              <a:rPr lang="sk-SK" sz="2000" dirty="0" smtClean="0"/>
              <a:t>zvuku</a:t>
            </a:r>
          </a:p>
          <a:p>
            <a:r>
              <a:rPr lang="sk-SK" sz="2000" dirty="0" smtClean="0"/>
              <a:t>Počítač </a:t>
            </a:r>
            <a:r>
              <a:rPr lang="sk-SK" sz="2000" dirty="0"/>
              <a:t>UNIVAC </a:t>
            </a:r>
            <a:r>
              <a:rPr lang="sk-SK" sz="2000" dirty="0" smtClean="0"/>
              <a:t>I</a:t>
            </a:r>
            <a:r>
              <a:rPr lang="sk-SK" sz="2000" dirty="0"/>
              <a:t> </a:t>
            </a:r>
            <a:r>
              <a:rPr lang="sk-SK" sz="2000" dirty="0" smtClean="0"/>
              <a:t> </a:t>
            </a:r>
            <a:r>
              <a:rPr lang="sk-SK" sz="2000" dirty="0"/>
              <a:t>si objednal úrad pre sčítanie </a:t>
            </a:r>
            <a:r>
              <a:rPr lang="sk-SK" sz="2000" dirty="0" smtClean="0"/>
              <a:t>obyvateľstva</a:t>
            </a:r>
          </a:p>
          <a:p>
            <a:r>
              <a:rPr lang="sk-SK" sz="2000" dirty="0" smtClean="0"/>
              <a:t>Informácie sa </a:t>
            </a:r>
            <a:r>
              <a:rPr lang="sk-SK" sz="2000" dirty="0"/>
              <a:t>zaznamenávajú na magnetický povlak tenkej plastovej </a:t>
            </a:r>
            <a:r>
              <a:rPr lang="sk-SK" sz="2000" dirty="0" smtClean="0"/>
              <a:t>pásky</a:t>
            </a:r>
          </a:p>
          <a:p>
            <a:r>
              <a:rPr lang="sk-SK" sz="2000" dirty="0" smtClean="0"/>
              <a:t>Rozličné veľkosti pások</a:t>
            </a:r>
          </a:p>
          <a:p>
            <a:r>
              <a:rPr lang="sk-SK" sz="2000" dirty="0"/>
              <a:t>Väčšina magnetických pások využívaných pri počítačoch dokáže uložiť niekoľko </a:t>
            </a:r>
            <a:r>
              <a:rPr lang="sk-SK" sz="2000" dirty="0" smtClean="0"/>
              <a:t>gigabajtov</a:t>
            </a:r>
          </a:p>
          <a:p>
            <a:r>
              <a:rPr lang="sk-SK" sz="2000" dirty="0" smtClean="0"/>
              <a:t>Vhodné </a:t>
            </a:r>
            <a:r>
              <a:rPr lang="sk-SK" sz="2000" dirty="0"/>
              <a:t>na archiváciu </a:t>
            </a:r>
            <a:r>
              <a:rPr lang="sk-SK" sz="2000" dirty="0" smtClean="0"/>
              <a:t>dát</a:t>
            </a:r>
            <a:endParaRPr lang="sk-SK" sz="2000" dirty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3078" name="Picture 6" descr="SÃºvisiaci obrÃ¡zo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0" y="2588449"/>
            <a:ext cx="3547533" cy="327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23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ctr"/>
          <a:lstStyle/>
          <a:p>
            <a:pPr algn="ctr"/>
            <a:r>
              <a:rPr lang="sk-SK" sz="3600" dirty="0"/>
              <a:t>Disketa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000" dirty="0"/>
              <a:t>Prvú disketu </a:t>
            </a:r>
            <a:r>
              <a:rPr lang="sk-SK" sz="2000" dirty="0" smtClean="0"/>
              <a:t>vyrobila </a:t>
            </a:r>
            <a:r>
              <a:rPr lang="sk-SK" sz="2000" dirty="0"/>
              <a:t>spoločnosť IBM v roku 1967 a </a:t>
            </a:r>
            <a:r>
              <a:rPr lang="sk-SK" sz="2000" dirty="0" smtClean="0"/>
              <a:t>mala </a:t>
            </a:r>
            <a:r>
              <a:rPr lang="sk-SK" sz="2000" dirty="0"/>
              <a:t>priemer 14 </a:t>
            </a:r>
            <a:r>
              <a:rPr lang="sk-SK" sz="2000" dirty="0" smtClean="0"/>
              <a:t>palcov</a:t>
            </a:r>
          </a:p>
          <a:p>
            <a:r>
              <a:rPr lang="sk-SK" sz="2000" dirty="0" smtClean="0"/>
              <a:t>Diskety </a:t>
            </a:r>
            <a:r>
              <a:rPr lang="sk-SK" sz="2000" dirty="0"/>
              <a:t>s priemerom 8 palcov vznikli v roku 1971 a mali kapacitu </a:t>
            </a:r>
            <a:r>
              <a:rPr lang="sk-SK" sz="2000" dirty="0" smtClean="0"/>
              <a:t>1MB</a:t>
            </a:r>
          </a:p>
          <a:p>
            <a:r>
              <a:rPr lang="pl-PL" sz="2000" dirty="0" smtClean="0"/>
              <a:t>Od </a:t>
            </a:r>
            <a:r>
              <a:rPr lang="pl-PL" sz="2000" dirty="0"/>
              <a:t>roku </a:t>
            </a:r>
            <a:r>
              <a:rPr lang="pl-PL" sz="2000" dirty="0" smtClean="0"/>
              <a:t>1976 boli </a:t>
            </a:r>
            <a:r>
              <a:rPr lang="pl-PL" sz="2000" dirty="0"/>
              <a:t>používané diskety s priemerom 5,25 palcov a od roku 1984 s priemerom 3,5 </a:t>
            </a:r>
            <a:r>
              <a:rPr lang="pl-PL" sz="2000" dirty="0" smtClean="0"/>
              <a:t>palca</a:t>
            </a:r>
          </a:p>
          <a:p>
            <a:r>
              <a:rPr lang="sk-SK" sz="2000" dirty="0" smtClean="0"/>
              <a:t>Diskety </a:t>
            </a:r>
            <a:r>
              <a:rPr lang="sk-SK" sz="2000" dirty="0"/>
              <a:t>sa zastavili vo vývoji a počas desiatich rokov sa nezväčšila ich kapacita, ani rýchlosť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5" name="Obrázok 4" descr="Old floppy disk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0" r="2770"/>
          <a:stretch/>
        </p:blipFill>
        <p:spPr bwMode="auto">
          <a:xfrm>
            <a:off x="1073151" y="2760525"/>
            <a:ext cx="3552173" cy="1863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489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ácia">
  <a:themeElements>
    <a:clrScheme name="Citácia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Citácia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tácia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Citácia</Template>
  <TotalTime>848</TotalTime>
  <Words>895</Words>
  <Application>Microsoft Office PowerPoint</Application>
  <PresentationFormat>Širokouhlá</PresentationFormat>
  <Paragraphs>144</Paragraphs>
  <Slides>26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26</vt:i4>
      </vt:variant>
    </vt:vector>
  </HeadingPairs>
  <TitlesOfParts>
    <vt:vector size="33" baseType="lpstr">
      <vt:lpstr>Arial</vt:lpstr>
      <vt:lpstr>Calibri</vt:lpstr>
      <vt:lpstr>Cambria</vt:lpstr>
      <vt:lpstr>Century Gothic</vt:lpstr>
      <vt:lpstr>Times New Roman</vt:lpstr>
      <vt:lpstr>Wingdings 2</vt:lpstr>
      <vt:lpstr>Citácia</vt:lpstr>
      <vt:lpstr>TECHNOLÓGIE A FORMÁTY VYUŽÍVANÉ  PRI UCHOVÁVANÍ DIGITÁLNYCH ÚDAJOV</vt:lpstr>
      <vt:lpstr>Úvod</vt:lpstr>
      <vt:lpstr>História uchovávania dát</vt:lpstr>
      <vt:lpstr>Dierne štítky</vt:lpstr>
      <vt:lpstr>Dierne pásky</vt:lpstr>
      <vt:lpstr>Elektromagnetické relé</vt:lpstr>
      <vt:lpstr>Elektrónka</vt:lpstr>
      <vt:lpstr>Magnetická páska</vt:lpstr>
      <vt:lpstr>Disketa</vt:lpstr>
      <vt:lpstr>Možnosti uchovávania dát v súčasnosti </vt:lpstr>
      <vt:lpstr>Pevný disk</vt:lpstr>
      <vt:lpstr>SSD disk</vt:lpstr>
      <vt:lpstr>Hybridný disk</vt:lpstr>
      <vt:lpstr>Optické disky</vt:lpstr>
      <vt:lpstr>Prenosné flash pamäte</vt:lpstr>
      <vt:lpstr>Cloud computing</vt:lpstr>
      <vt:lpstr>ZAUJÍMAVOSŤ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ĎAKUJEM ZA POZORNOSŤ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Tomas</dc:creator>
  <cp:lastModifiedBy>Tomáš</cp:lastModifiedBy>
  <cp:revision>45</cp:revision>
  <dcterms:created xsi:type="dcterms:W3CDTF">2017-05-18T08:52:49Z</dcterms:created>
  <dcterms:modified xsi:type="dcterms:W3CDTF">2018-10-21T15:49:24Z</dcterms:modified>
</cp:coreProperties>
</file>