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98566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184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7105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5347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00698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03309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7440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68575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4658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34465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21389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39280-78A1-406A-A5C3-6183C9E9DF96}" type="datetimeFigureOut">
              <a:rPr lang="sk-SK" smtClean="0"/>
              <a:t>10.12.2018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79A0E-739A-43E1-B809-02AC97E403C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6363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691680" y="548680"/>
            <a:ext cx="5832648" cy="58326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2823071"/>
            <a:ext cx="7772400" cy="1470025"/>
          </a:xfrm>
        </p:spPr>
        <p:txBody>
          <a:bodyPr>
            <a:noAutofit/>
          </a:bodyPr>
          <a:lstStyle/>
          <a:p>
            <a:r>
              <a:rPr lang="sk-SK" dirty="0" smtClean="0">
                <a:solidFill>
                  <a:schemeClr val="bg1"/>
                </a:solidFill>
                <a:latin typeface="Arial Black" pitchFamily="34" charset="0"/>
              </a:rPr>
              <a:t>ANALÝZA </a:t>
            </a:r>
            <a:br>
              <a:rPr lang="sk-SK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sk-SK" dirty="0" smtClean="0">
                <a:solidFill>
                  <a:schemeClr val="bg1"/>
                </a:solidFill>
                <a:latin typeface="Arial Black" pitchFamily="34" charset="0"/>
              </a:rPr>
              <a:t>OBRAZOV </a:t>
            </a:r>
            <a:br>
              <a:rPr lang="sk-SK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sk-SK" dirty="0" smtClean="0">
                <a:solidFill>
                  <a:schemeClr val="bg1"/>
                </a:solidFill>
                <a:latin typeface="Arial Black" pitchFamily="34" charset="0"/>
              </a:rPr>
              <a:t>V POHYBE</a:t>
            </a:r>
            <a:endParaRPr lang="sk-SK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5656" y="5420816"/>
            <a:ext cx="6400800" cy="1752600"/>
          </a:xfrm>
        </p:spPr>
        <p:txBody>
          <a:bodyPr>
            <a:noAutofit/>
          </a:bodyPr>
          <a:lstStyle/>
          <a:p>
            <a:r>
              <a:rPr lang="sk-SK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Nikola </a:t>
            </a:r>
            <a:r>
              <a:rPr lang="sk-SK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Kapráliková</a:t>
            </a:r>
            <a:r>
              <a:rPr lang="sk-SK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3. ročník, Bc.</a:t>
            </a:r>
          </a:p>
          <a:p>
            <a:r>
              <a:rPr lang="sk-SK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Katedra </a:t>
            </a:r>
            <a:r>
              <a:rPr lang="sk-SK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Mediamatiky</a:t>
            </a:r>
            <a:r>
              <a:rPr lang="sk-SK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 kultúrneho dedičstva</a:t>
            </a:r>
          </a:p>
          <a:p>
            <a:r>
              <a:rPr lang="sk-SK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Žilinská univerzita v Žiline</a:t>
            </a:r>
            <a:endParaRPr lang="sk-SK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32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Picture 2" descr="VÃ½sledok vyhÄ¾adÃ¡vania obrÃ¡zkov pre dopyt henri rousseau paint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1883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62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SÃºvisiaci obrÃ¡zo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0" b="55360"/>
          <a:stretch/>
        </p:blipFill>
        <p:spPr bwMode="auto">
          <a:xfrm>
            <a:off x="0" y="-15765"/>
            <a:ext cx="9144000" cy="160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bg1"/>
                </a:solidFill>
                <a:latin typeface="Arial Black" pitchFamily="34" charset="0"/>
              </a:rPr>
              <a:t>PABLO PICASSO</a:t>
            </a:r>
            <a:endParaRPr lang="sk-SK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4525963"/>
          </a:xfrm>
        </p:spPr>
        <p:txBody>
          <a:bodyPr>
            <a:normAutofit/>
          </a:bodyPr>
          <a:lstStyle/>
          <a:p>
            <a:r>
              <a:rPr lang="sk-SK" sz="2800" dirty="0" smtClean="0">
                <a:latin typeface="Arial Black" pitchFamily="34" charset="0"/>
              </a:rPr>
              <a:t>Poznamenaný viacerými obdobiami: </a:t>
            </a:r>
            <a:r>
              <a:rPr lang="sk-SK" sz="2800" dirty="0" smtClean="0">
                <a:solidFill>
                  <a:srgbClr val="C00000"/>
                </a:solidFill>
                <a:latin typeface="Arial Black" pitchFamily="34" charset="0"/>
              </a:rPr>
              <a:t>surrealizmus, kubizmus, futurizmus</a:t>
            </a:r>
          </a:p>
          <a:p>
            <a:r>
              <a:rPr lang="sk-SK" sz="2800" dirty="0">
                <a:latin typeface="Arial Black" pitchFamily="34" charset="0"/>
              </a:rPr>
              <a:t>d</a:t>
            </a:r>
            <a:r>
              <a:rPr lang="sk-SK" sz="2800" dirty="0" smtClean="0">
                <a:latin typeface="Arial Black" pitchFamily="34" charset="0"/>
              </a:rPr>
              <a:t>otýkali sa ho politické udalosti</a:t>
            </a:r>
            <a:endParaRPr lang="sk-SK" sz="2800" dirty="0">
              <a:latin typeface="Arial Black" pitchFamily="34" charset="0"/>
            </a:endParaRPr>
          </a:p>
        </p:txBody>
      </p:sp>
      <p:pic>
        <p:nvPicPr>
          <p:cNvPr id="8200" name="Picture 8" descr="SÃºvisiaci obrÃ¡z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27384"/>
            <a:ext cx="5616626" cy="716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20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Ãºvisiaci obrÃ¡zo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0" b="55360"/>
          <a:stretch/>
        </p:blipFill>
        <p:spPr bwMode="auto">
          <a:xfrm>
            <a:off x="0" y="-15765"/>
            <a:ext cx="9144000" cy="160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bg1"/>
                </a:solidFill>
                <a:latin typeface="Arial Black" pitchFamily="34" charset="0"/>
              </a:rPr>
              <a:t>GUERNICA</a:t>
            </a:r>
            <a:endParaRPr lang="sk-SK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068960"/>
            <a:ext cx="2757644" cy="4525963"/>
          </a:xfrm>
        </p:spPr>
        <p:txBody>
          <a:bodyPr>
            <a:normAutofit/>
          </a:bodyPr>
          <a:lstStyle/>
          <a:p>
            <a:r>
              <a:rPr lang="sk-SK" sz="1800" dirty="0">
                <a:latin typeface="Arial Black" pitchFamily="34" charset="0"/>
              </a:rPr>
              <a:t>Olej na plátne, </a:t>
            </a:r>
            <a:endParaRPr lang="sk-SK" sz="1800" dirty="0" smtClean="0">
              <a:latin typeface="Arial Black" pitchFamily="34" charset="0"/>
            </a:endParaRPr>
          </a:p>
          <a:p>
            <a:r>
              <a:rPr lang="sk-SK" sz="1800" dirty="0" smtClean="0">
                <a:latin typeface="Arial Black" pitchFamily="34" charset="0"/>
              </a:rPr>
              <a:t>1937</a:t>
            </a:r>
            <a:r>
              <a:rPr lang="sk-SK" sz="1800" dirty="0">
                <a:latin typeface="Arial Black" pitchFamily="34" charset="0"/>
              </a:rPr>
              <a:t>, </a:t>
            </a:r>
            <a:endParaRPr lang="sk-SK" sz="1800" dirty="0" smtClean="0">
              <a:latin typeface="Arial Black" pitchFamily="34" charset="0"/>
            </a:endParaRPr>
          </a:p>
          <a:p>
            <a:r>
              <a:rPr lang="sk-SK" sz="1800" dirty="0" smtClean="0">
                <a:latin typeface="Arial Black" pitchFamily="34" charset="0"/>
              </a:rPr>
              <a:t>349,3cm </a:t>
            </a:r>
            <a:r>
              <a:rPr lang="sk-SK" sz="1800" dirty="0">
                <a:latin typeface="Arial Black" pitchFamily="34" charset="0"/>
              </a:rPr>
              <a:t>x776,6 cm, </a:t>
            </a:r>
            <a:endParaRPr lang="sk-SK" sz="1800" dirty="0" smtClean="0">
              <a:latin typeface="Arial Black" pitchFamily="34" charset="0"/>
            </a:endParaRPr>
          </a:p>
          <a:p>
            <a:r>
              <a:rPr lang="sk-SK" sz="1800" dirty="0" err="1" smtClean="0">
                <a:latin typeface="Arial Black" pitchFamily="34" charset="0"/>
              </a:rPr>
              <a:t>Museo</a:t>
            </a:r>
            <a:r>
              <a:rPr lang="sk-SK" sz="1800" dirty="0" smtClean="0">
                <a:latin typeface="Arial Black" pitchFamily="34" charset="0"/>
              </a:rPr>
              <a:t> </a:t>
            </a:r>
            <a:r>
              <a:rPr lang="sk-SK" sz="1800" dirty="0" err="1">
                <a:latin typeface="Arial Black" pitchFamily="34" charset="0"/>
              </a:rPr>
              <a:t>Nacional</a:t>
            </a:r>
            <a:r>
              <a:rPr lang="sk-SK" sz="1800" dirty="0">
                <a:latin typeface="Arial Black" pitchFamily="34" charset="0"/>
              </a:rPr>
              <a:t> </a:t>
            </a:r>
            <a:r>
              <a:rPr lang="sk-SK" sz="1800" dirty="0" err="1">
                <a:latin typeface="Arial Black" pitchFamily="34" charset="0"/>
              </a:rPr>
              <a:t>Centro</a:t>
            </a:r>
            <a:r>
              <a:rPr lang="sk-SK" sz="1800" dirty="0">
                <a:latin typeface="Arial Black" pitchFamily="34" charset="0"/>
              </a:rPr>
              <a:t> </a:t>
            </a:r>
            <a:r>
              <a:rPr lang="sk-SK" sz="1800" dirty="0" err="1">
                <a:latin typeface="Arial Black" pitchFamily="34" charset="0"/>
              </a:rPr>
              <a:t>de</a:t>
            </a:r>
            <a:r>
              <a:rPr lang="sk-SK" sz="1800" dirty="0">
                <a:latin typeface="Arial Black" pitchFamily="34" charset="0"/>
              </a:rPr>
              <a:t> </a:t>
            </a:r>
            <a:r>
              <a:rPr lang="sk-SK" sz="1800" dirty="0" err="1">
                <a:latin typeface="Arial Black" pitchFamily="34" charset="0"/>
              </a:rPr>
              <a:t>Arte</a:t>
            </a:r>
            <a:r>
              <a:rPr lang="sk-SK" sz="1800" dirty="0">
                <a:latin typeface="Arial Black" pitchFamily="34" charset="0"/>
              </a:rPr>
              <a:t>, </a:t>
            </a:r>
            <a:r>
              <a:rPr lang="sk-SK" sz="1800" dirty="0" err="1">
                <a:latin typeface="Arial Black" pitchFamily="34" charset="0"/>
              </a:rPr>
              <a:t>Reina</a:t>
            </a:r>
            <a:r>
              <a:rPr lang="sk-SK" sz="1800" dirty="0">
                <a:latin typeface="Arial Black" pitchFamily="34" charset="0"/>
              </a:rPr>
              <a:t> Sofia, Madrid</a:t>
            </a:r>
          </a:p>
          <a:p>
            <a:endParaRPr lang="sk-SK" sz="1800" dirty="0">
              <a:latin typeface="Arial Black" pitchFamily="34" charset="0"/>
            </a:endParaRPr>
          </a:p>
        </p:txBody>
      </p:sp>
      <p:pic>
        <p:nvPicPr>
          <p:cNvPr id="10242" name="Picture 2" descr="VÃ½sledok vyhÄ¾adÃ¡vania obrÃ¡zkov pre dopyt picasso guern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844" y="3017553"/>
            <a:ext cx="5493306" cy="249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75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67178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000" dirty="0" smtClean="0">
                <a:latin typeface="Arial Black" pitchFamily="34" charset="0"/>
              </a:rPr>
              <a:t>„Je </a:t>
            </a:r>
            <a:r>
              <a:rPr lang="sk-SK" sz="2000" dirty="0">
                <a:latin typeface="Arial Black" pitchFamily="34" charset="0"/>
              </a:rPr>
              <a:t>srdcervúcim výkrikom, vyjadrením bolesti, ktorá sa nedá tak ľahko vyjadriť </a:t>
            </a:r>
            <a:r>
              <a:rPr lang="sk-SK" sz="2000" dirty="0" smtClean="0">
                <a:latin typeface="Arial Black" pitchFamily="34" charset="0"/>
              </a:rPr>
              <a:t>slovami...“</a:t>
            </a:r>
            <a:endParaRPr lang="sk-SK" sz="2000" dirty="0">
              <a:latin typeface="Arial Black" pitchFamily="34" charset="0"/>
            </a:endParaRPr>
          </a:p>
          <a:p>
            <a:endParaRPr lang="sk-SK" sz="2000" dirty="0">
              <a:latin typeface="Arial Black" pitchFamily="34" charset="0"/>
            </a:endParaRPr>
          </a:p>
        </p:txBody>
      </p:sp>
      <p:pic>
        <p:nvPicPr>
          <p:cNvPr id="4" name="Picture 2" descr="VÃ½sledok vyhÄ¾adÃ¡vania obrÃ¡zkov pre dopyt picasso guer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40768"/>
            <a:ext cx="9189431" cy="418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92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cap="all" dirty="0" smtClean="0">
                <a:solidFill>
                  <a:schemeClr val="bg1"/>
                </a:solidFill>
                <a:latin typeface="Arial Black" pitchFamily="34" charset="0"/>
              </a:rPr>
              <a:t>porovnanie</a:t>
            </a:r>
            <a:endParaRPr lang="sk-SK" cap="all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rmAutofit/>
          </a:bodyPr>
          <a:lstStyle/>
          <a:p>
            <a:r>
              <a:rPr lang="sk-SK" sz="2000" dirty="0">
                <a:latin typeface="Arial Black" pitchFamily="34" charset="0"/>
              </a:rPr>
              <a:t>statický charakter, bez </a:t>
            </a:r>
            <a:r>
              <a:rPr lang="sk-SK" sz="2000" dirty="0" smtClean="0">
                <a:latin typeface="Arial Black" pitchFamily="34" charset="0"/>
              </a:rPr>
              <a:t>známok pohybu</a:t>
            </a:r>
          </a:p>
          <a:p>
            <a:r>
              <a:rPr lang="sk-SK" sz="2000" dirty="0">
                <a:latin typeface="Arial Black" pitchFamily="34" charset="0"/>
              </a:rPr>
              <a:t>č</a:t>
            </a:r>
            <a:r>
              <a:rPr lang="sk-SK" sz="2000" dirty="0" smtClean="0">
                <a:latin typeface="Arial Black" pitchFamily="34" charset="0"/>
              </a:rPr>
              <a:t>istá geometria v neutrálnych farbách</a:t>
            </a:r>
          </a:p>
          <a:p>
            <a:r>
              <a:rPr lang="sk-SK" sz="2000" dirty="0" smtClean="0">
                <a:latin typeface="Arial Black" pitchFamily="34" charset="0"/>
              </a:rPr>
              <a:t>pocit, že je v tom niečo viac</a:t>
            </a:r>
          </a:p>
          <a:p>
            <a:r>
              <a:rPr lang="sk-SK" sz="2000" dirty="0">
                <a:latin typeface="Arial Black" pitchFamily="34" charset="0"/>
              </a:rPr>
              <a:t>o</a:t>
            </a:r>
            <a:r>
              <a:rPr lang="sk-SK" sz="2000" dirty="0" smtClean="0">
                <a:latin typeface="Arial Black" pitchFamily="34" charset="0"/>
              </a:rPr>
              <a:t>dpovede na  otázky</a:t>
            </a:r>
          </a:p>
          <a:p>
            <a:endParaRPr lang="sk-SK" sz="2000" dirty="0">
              <a:latin typeface="Arial Black" pitchFamily="34" charset="0"/>
            </a:endParaRPr>
          </a:p>
        </p:txBody>
      </p:sp>
      <p:pic>
        <p:nvPicPr>
          <p:cNvPr id="5" name="Picture 4" descr="VÃ½sledok vyhÄ¾adÃ¡vania obrÃ¡zkov pre dopyt malevic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60" y="4051658"/>
            <a:ext cx="2520280" cy="251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73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cap="all" dirty="0" smtClean="0">
                <a:solidFill>
                  <a:schemeClr val="bg1"/>
                </a:solidFill>
                <a:latin typeface="Arial Black" pitchFamily="34" charset="0"/>
              </a:rPr>
              <a:t>porovnanie</a:t>
            </a:r>
            <a:endParaRPr lang="sk-SK" cap="all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525963"/>
          </a:xfrm>
        </p:spPr>
        <p:txBody>
          <a:bodyPr>
            <a:normAutofit/>
          </a:bodyPr>
          <a:lstStyle/>
          <a:p>
            <a:r>
              <a:rPr lang="sk-SK" sz="2000" dirty="0">
                <a:latin typeface="Arial Black" pitchFamily="34" charset="0"/>
              </a:rPr>
              <a:t>d</a:t>
            </a:r>
            <a:r>
              <a:rPr lang="sk-SK" sz="2000" dirty="0" smtClean="0">
                <a:latin typeface="Arial Black" pitchFamily="34" charset="0"/>
              </a:rPr>
              <a:t>ôkladne vyjadrený pohyb: </a:t>
            </a:r>
            <a:r>
              <a:rPr lang="sk-SK" sz="2000" dirty="0">
                <a:latin typeface="Arial Black" pitchFamily="34" charset="0"/>
              </a:rPr>
              <a:t>b</a:t>
            </a:r>
            <a:r>
              <a:rPr lang="sk-SK" sz="2000" dirty="0" smtClean="0">
                <a:latin typeface="Arial Black" pitchFamily="34" charset="0"/>
              </a:rPr>
              <a:t>ežiaci kôň, lámajúci sa konár, dievčina s mečom, havrany pojedajúce mŕtvoly</a:t>
            </a:r>
            <a:endParaRPr lang="sk-SK" sz="2000" dirty="0" smtClean="0">
              <a:latin typeface="Arial Black" pitchFamily="34" charset="0"/>
            </a:endParaRPr>
          </a:p>
          <a:p>
            <a:r>
              <a:rPr lang="sk-SK" sz="2000" dirty="0">
                <a:latin typeface="Arial Black" pitchFamily="34" charset="0"/>
              </a:rPr>
              <a:t>d</a:t>
            </a:r>
            <a:r>
              <a:rPr lang="sk-SK" sz="2000" dirty="0" smtClean="0">
                <a:latin typeface="Arial Black" pitchFamily="34" charset="0"/>
              </a:rPr>
              <a:t>ôraz na detail</a:t>
            </a:r>
          </a:p>
          <a:p>
            <a:r>
              <a:rPr lang="sk-SK" sz="2000" dirty="0">
                <a:latin typeface="Arial Black" pitchFamily="34" charset="0"/>
              </a:rPr>
              <a:t>s</a:t>
            </a:r>
            <a:r>
              <a:rPr lang="sk-SK" sz="2000" dirty="0" smtClean="0">
                <a:latin typeface="Arial Black" pitchFamily="34" charset="0"/>
              </a:rPr>
              <a:t>ymbolika hrôzostrašnosti vojny</a:t>
            </a:r>
          </a:p>
        </p:txBody>
      </p:sp>
      <p:pic>
        <p:nvPicPr>
          <p:cNvPr id="6" name="Picture 2" descr="VÃ½sledok vyhÄ¾adÃ¡vania obrÃ¡zkov pre dopyt henri rousseau paint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49080"/>
            <a:ext cx="4170201" cy="239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87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cap="all" dirty="0" smtClean="0">
                <a:solidFill>
                  <a:schemeClr val="bg1"/>
                </a:solidFill>
                <a:latin typeface="Arial Black" pitchFamily="34" charset="0"/>
              </a:rPr>
              <a:t>porovnanie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>
            <a:normAutofit/>
          </a:bodyPr>
          <a:lstStyle/>
          <a:p>
            <a:r>
              <a:rPr lang="sk-SK" sz="2000" dirty="0">
                <a:latin typeface="Arial Black" pitchFamily="34" charset="0"/>
              </a:rPr>
              <a:t>v</a:t>
            </a:r>
            <a:r>
              <a:rPr lang="sk-SK" sz="2000" dirty="0" smtClean="0">
                <a:latin typeface="Arial Black" pitchFamily="34" charset="0"/>
              </a:rPr>
              <a:t>yužitá symbolika a posolstvo</a:t>
            </a:r>
          </a:p>
          <a:p>
            <a:r>
              <a:rPr lang="sk-SK" sz="2000" dirty="0">
                <a:latin typeface="Arial Black" pitchFamily="34" charset="0"/>
              </a:rPr>
              <a:t>f</a:t>
            </a:r>
            <a:r>
              <a:rPr lang="sk-SK" sz="2000" dirty="0" smtClean="0">
                <a:latin typeface="Arial Black" pitchFamily="34" charset="0"/>
              </a:rPr>
              <a:t>arebnosť symbolizuje smrť</a:t>
            </a:r>
          </a:p>
          <a:p>
            <a:r>
              <a:rPr lang="sk-SK" sz="2000" dirty="0">
                <a:latin typeface="Arial Black" pitchFamily="34" charset="0"/>
              </a:rPr>
              <a:t>š</a:t>
            </a:r>
            <a:r>
              <a:rPr lang="sk-SK" sz="2000" dirty="0" smtClean="0">
                <a:latin typeface="Arial Black" pitchFamily="34" charset="0"/>
              </a:rPr>
              <a:t>tylizované postavy</a:t>
            </a:r>
          </a:p>
          <a:p>
            <a:r>
              <a:rPr lang="sk-SK" sz="2000" dirty="0">
                <a:latin typeface="Arial Black" pitchFamily="34" charset="0"/>
              </a:rPr>
              <a:t>v</a:t>
            </a:r>
            <a:r>
              <a:rPr lang="sk-SK" sz="2000" dirty="0" smtClean="0">
                <a:latin typeface="Arial Black" pitchFamily="34" charset="0"/>
              </a:rPr>
              <a:t>ynútený, chaotický pohyb</a:t>
            </a:r>
            <a:endParaRPr lang="sk-SK" sz="2000" dirty="0">
              <a:latin typeface="Arial Black" pitchFamily="34" charset="0"/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cap="all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Picture 2" descr="VÃ½sledok vyhÄ¾adÃ¡vania obrÃ¡zkov pre dopyt picasso guer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225" y="4077072"/>
            <a:ext cx="5391549" cy="245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02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6856" y="234888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k-SK" sz="2800" dirty="0" smtClean="0">
                <a:latin typeface="Arial Black" pitchFamily="34" charset="0"/>
              </a:rPr>
              <a:t>„Nie každý pohyb musí byť vyjadrený reálnym gestom. </a:t>
            </a:r>
          </a:p>
          <a:p>
            <a:pPr marL="0" indent="0" algn="ctr">
              <a:buNone/>
            </a:pPr>
            <a:r>
              <a:rPr lang="sk-SK" sz="2800" dirty="0" smtClean="0">
                <a:latin typeface="Arial Black" pitchFamily="34" charset="0"/>
              </a:rPr>
              <a:t>Dôležité je, čo cítime a dokážeme vidieť za všedným dňom.“</a:t>
            </a:r>
            <a:br>
              <a:rPr lang="sk-SK" sz="2800" dirty="0" smtClean="0">
                <a:latin typeface="Arial Black" pitchFamily="34" charset="0"/>
              </a:rPr>
            </a:br>
            <a:r>
              <a:rPr lang="sk-SK" sz="2800" dirty="0" smtClean="0">
                <a:latin typeface="Arial Black" pitchFamily="34" charset="0"/>
              </a:rPr>
              <a:t>(N.K., 2018)</a:t>
            </a:r>
            <a:endParaRPr lang="sk-SK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3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26976" y="32129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sk-SK" cap="all" dirty="0" smtClean="0">
                <a:latin typeface="Arial Black" pitchFamily="34" charset="0"/>
              </a:rPr>
              <a:t>Ďakujem za pozornosť.</a:t>
            </a:r>
            <a:endParaRPr lang="sk-SK" cap="all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19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UMENIE?</a:t>
            </a:r>
            <a:endParaRPr lang="sk-SK" dirty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4525963"/>
          </a:xfrm>
        </p:spPr>
        <p:txBody>
          <a:bodyPr>
            <a:normAutofit/>
          </a:bodyPr>
          <a:lstStyle/>
          <a:p>
            <a:r>
              <a:rPr lang="sk-SK" sz="2400" dirty="0">
                <a:latin typeface="Arial Black" pitchFamily="34" charset="0"/>
              </a:rPr>
              <a:t>ako autor dokáže zareagovať na </a:t>
            </a:r>
            <a:r>
              <a:rPr lang="sk-SK" sz="2400" dirty="0" smtClean="0">
                <a:latin typeface="Arial Black" pitchFamily="34" charset="0"/>
              </a:rPr>
              <a:t>danú situáciu, konflikty</a:t>
            </a:r>
          </a:p>
          <a:p>
            <a:r>
              <a:rPr lang="sk-SK" sz="2400" dirty="0">
                <a:latin typeface="Arial Black" pitchFamily="34" charset="0"/>
              </a:rPr>
              <a:t>a</a:t>
            </a:r>
            <a:r>
              <a:rPr lang="sk-SK" sz="2400" dirty="0" smtClean="0">
                <a:latin typeface="Arial Black" pitchFamily="34" charset="0"/>
              </a:rPr>
              <a:t>kú techniku volí autor</a:t>
            </a:r>
          </a:p>
          <a:p>
            <a:r>
              <a:rPr lang="sk-SK" sz="2400" dirty="0" smtClean="0">
                <a:latin typeface="Arial Black" pitchFamily="34" charset="0"/>
              </a:rPr>
              <a:t>aké emócie v nás obraz vyvoláva</a:t>
            </a:r>
          </a:p>
          <a:p>
            <a:r>
              <a:rPr lang="sk-SK" sz="2400" dirty="0">
                <a:latin typeface="Arial Black" pitchFamily="34" charset="0"/>
              </a:rPr>
              <a:t>š</a:t>
            </a:r>
            <a:r>
              <a:rPr lang="sk-SK" sz="2400" dirty="0" smtClean="0">
                <a:latin typeface="Arial Black" pitchFamily="34" charset="0"/>
              </a:rPr>
              <a:t>tylizácia javu a myšlienok</a:t>
            </a:r>
          </a:p>
          <a:p>
            <a:r>
              <a:rPr lang="sk-SK" sz="2400" dirty="0">
                <a:latin typeface="Arial Black" pitchFamily="34" charset="0"/>
              </a:rPr>
              <a:t>k</a:t>
            </a:r>
            <a:r>
              <a:rPr lang="sk-SK" sz="2400" dirty="0" smtClean="0">
                <a:latin typeface="Arial Black" pitchFamily="34" charset="0"/>
              </a:rPr>
              <a:t>onkrétne obdobie</a:t>
            </a:r>
            <a:endParaRPr lang="sk-SK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909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Ã½sledok vyhÄ¾adÃ¡vania obrÃ¡zkov pre dopyt kandinskij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25"/>
          <a:stretch/>
        </p:blipFill>
        <p:spPr bwMode="auto">
          <a:xfrm>
            <a:off x="0" y="-96982"/>
            <a:ext cx="9144000" cy="167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bg1"/>
                </a:solidFill>
                <a:latin typeface="Arial Black" pitchFamily="34" charset="0"/>
              </a:rPr>
              <a:t>AVANTGARDA</a:t>
            </a:r>
            <a:endParaRPr lang="sk-SK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525963"/>
          </a:xfrm>
        </p:spPr>
        <p:txBody>
          <a:bodyPr>
            <a:normAutofit/>
          </a:bodyPr>
          <a:lstStyle/>
          <a:p>
            <a:r>
              <a:rPr lang="sk-SK" sz="2400" dirty="0" smtClean="0">
                <a:latin typeface="Arial Black" pitchFamily="34" charset="0"/>
              </a:rPr>
              <a:t>koncom 19. a začiatkom 20. storočia</a:t>
            </a:r>
          </a:p>
          <a:p>
            <a:r>
              <a:rPr lang="sk-SK" sz="2400" dirty="0">
                <a:latin typeface="Arial Black" pitchFamily="34" charset="0"/>
              </a:rPr>
              <a:t>p</a:t>
            </a:r>
            <a:r>
              <a:rPr lang="sk-SK" sz="2400" dirty="0" smtClean="0">
                <a:latin typeface="Arial Black" pitchFamily="34" charset="0"/>
              </a:rPr>
              <a:t>obúrení umelci</a:t>
            </a:r>
          </a:p>
          <a:p>
            <a:r>
              <a:rPr lang="sk-SK" sz="2400" dirty="0" smtClean="0">
                <a:latin typeface="Arial Black" pitchFamily="34" charset="0"/>
              </a:rPr>
              <a:t>„zakázaná“ realistická maľba</a:t>
            </a:r>
          </a:p>
          <a:p>
            <a:r>
              <a:rPr lang="sk-SK" sz="2400" dirty="0">
                <a:latin typeface="Arial Black" pitchFamily="34" charset="0"/>
              </a:rPr>
              <a:t>k</a:t>
            </a:r>
            <a:r>
              <a:rPr lang="sk-SK" sz="2400" dirty="0" smtClean="0">
                <a:latin typeface="Arial Black" pitchFamily="34" charset="0"/>
              </a:rPr>
              <a:t>onštruktivizmus a abstrakcia</a:t>
            </a:r>
          </a:p>
          <a:p>
            <a:r>
              <a:rPr lang="sk-SK" sz="2400" dirty="0">
                <a:latin typeface="Arial Black" pitchFamily="34" charset="0"/>
              </a:rPr>
              <a:t>v</a:t>
            </a:r>
            <a:r>
              <a:rPr lang="sk-SK" sz="2400" dirty="0" smtClean="0">
                <a:latin typeface="Arial Black" pitchFamily="34" charset="0"/>
              </a:rPr>
              <a:t>yjadrenie vlastného názoru</a:t>
            </a:r>
          </a:p>
          <a:p>
            <a:r>
              <a:rPr lang="sk-SK" sz="2400" dirty="0">
                <a:latin typeface="Arial Black" pitchFamily="34" charset="0"/>
              </a:rPr>
              <a:t>n</a:t>
            </a:r>
            <a:r>
              <a:rPr lang="sk-SK" sz="2400" dirty="0" smtClean="0">
                <a:latin typeface="Arial Black" pitchFamily="34" charset="0"/>
              </a:rPr>
              <a:t>epochopený zámer umelca</a:t>
            </a:r>
          </a:p>
          <a:p>
            <a:r>
              <a:rPr lang="sk-SK" sz="2400" dirty="0">
                <a:latin typeface="Arial Black" pitchFamily="34" charset="0"/>
              </a:rPr>
              <a:t>z</a:t>
            </a:r>
            <a:r>
              <a:rPr lang="sk-SK" sz="2400" dirty="0" smtClean="0">
                <a:latin typeface="Arial Black" pitchFamily="34" charset="0"/>
              </a:rPr>
              <a:t>apojenie psychiky a osobnosti</a:t>
            </a:r>
            <a:endParaRPr lang="sk-SK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47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Ã½sledok vyhÄ¾adÃ¡vania obrÃ¡zkov pre dopyt kandinskij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25"/>
          <a:stretch/>
        </p:blipFill>
        <p:spPr bwMode="auto">
          <a:xfrm>
            <a:off x="0" y="-96982"/>
            <a:ext cx="9144000" cy="167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bg1"/>
                </a:solidFill>
                <a:latin typeface="Arial Black" pitchFamily="34" charset="0"/>
              </a:rPr>
              <a:t>AVANTGARDA</a:t>
            </a:r>
            <a:endParaRPr lang="sk-SK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4525963"/>
          </a:xfrm>
        </p:spPr>
        <p:txBody>
          <a:bodyPr>
            <a:normAutofit/>
          </a:bodyPr>
          <a:lstStyle/>
          <a:p>
            <a:r>
              <a:rPr lang="sk-SK" sz="2400" dirty="0">
                <a:latin typeface="Arial Black" pitchFamily="34" charset="0"/>
              </a:rPr>
              <a:t>h</a:t>
            </a:r>
            <a:r>
              <a:rPr lang="sk-SK" sz="2400" dirty="0" smtClean="0">
                <a:latin typeface="Arial Black" pitchFamily="34" charset="0"/>
              </a:rPr>
              <a:t>odnoty: </a:t>
            </a:r>
          </a:p>
          <a:p>
            <a:pPr marL="0" indent="0">
              <a:buNone/>
            </a:pPr>
            <a:r>
              <a:rPr lang="sk-SK" sz="2400" dirty="0">
                <a:latin typeface="Arial Black" pitchFamily="34" charset="0"/>
              </a:rPr>
              <a:t> </a:t>
            </a:r>
            <a:r>
              <a:rPr lang="sk-SK" sz="2400" dirty="0" smtClean="0">
                <a:latin typeface="Arial Black" pitchFamily="34" charset="0"/>
              </a:rPr>
              <a:t>   </a:t>
            </a:r>
            <a:r>
              <a:rPr lang="sk-SK" sz="2400" dirty="0" smtClean="0">
                <a:solidFill>
                  <a:srgbClr val="C00000"/>
                </a:solidFill>
                <a:latin typeface="Arial Black" pitchFamily="34" charset="0"/>
              </a:rPr>
              <a:t>krása, škaredosť, vhodnosť, primeranosť</a:t>
            </a:r>
          </a:p>
          <a:p>
            <a:r>
              <a:rPr lang="sk-SK" sz="2400" dirty="0">
                <a:latin typeface="Arial Black" pitchFamily="34" charset="0"/>
              </a:rPr>
              <a:t>k</a:t>
            </a:r>
            <a:r>
              <a:rPr lang="sk-SK" sz="2400" dirty="0" smtClean="0">
                <a:latin typeface="Arial Black" pitchFamily="34" charset="0"/>
              </a:rPr>
              <a:t>aždý človek - iné ideály</a:t>
            </a:r>
          </a:p>
          <a:p>
            <a:r>
              <a:rPr lang="sk-SK" sz="2400" dirty="0" smtClean="0">
                <a:latin typeface="Arial Black" pitchFamily="34" charset="0"/>
              </a:rPr>
              <a:t>história veľkolepých skokov vpred a pozoruhodných krokov späť</a:t>
            </a:r>
          </a:p>
        </p:txBody>
      </p:sp>
    </p:spTree>
    <p:extLst>
      <p:ext uri="{BB962C8B-B14F-4D97-AF65-F5344CB8AC3E}">
        <p14:creationId xmlns:p14="http://schemas.microsoft.com/office/powerpoint/2010/main" val="269869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cap="all" dirty="0" err="1" smtClean="0">
                <a:solidFill>
                  <a:schemeClr val="bg1"/>
                </a:solidFill>
                <a:latin typeface="Arial Black" pitchFamily="34" charset="0"/>
              </a:rPr>
              <a:t>Kazimir</a:t>
            </a:r>
            <a:r>
              <a:rPr lang="sk-SK" sz="3200" cap="all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sk-SK" sz="3200" cap="all" dirty="0" err="1" smtClean="0">
                <a:solidFill>
                  <a:schemeClr val="bg1"/>
                </a:solidFill>
                <a:latin typeface="Arial Black" pitchFamily="34" charset="0"/>
              </a:rPr>
              <a:t>Malevič</a:t>
            </a:r>
            <a:r>
              <a:rPr lang="sk-SK" sz="3200" cap="all" dirty="0" smtClean="0">
                <a:solidFill>
                  <a:schemeClr val="bg1"/>
                </a:solidFill>
                <a:latin typeface="Arial Black" pitchFamily="34" charset="0"/>
              </a:rPr>
              <a:t>: </a:t>
            </a:r>
            <a:endParaRPr lang="sk-SK" sz="1600" cap="all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67386"/>
            <a:ext cx="8229600" cy="4525963"/>
          </a:xfrm>
        </p:spPr>
        <p:txBody>
          <a:bodyPr>
            <a:normAutofit/>
          </a:bodyPr>
          <a:lstStyle/>
          <a:p>
            <a:r>
              <a:rPr lang="sk-SK" sz="2400" i="1" dirty="0" smtClean="0">
                <a:solidFill>
                  <a:srgbClr val="C00000"/>
                </a:solidFill>
                <a:latin typeface="Arial Black" pitchFamily="34" charset="0"/>
              </a:rPr>
              <a:t>„</a:t>
            </a:r>
            <a:r>
              <a:rPr lang="sk-SK" sz="2400" i="1" dirty="0" err="1" smtClean="0">
                <a:solidFill>
                  <a:srgbClr val="C00000"/>
                </a:solidFill>
                <a:latin typeface="Arial Black" pitchFamily="34" charset="0"/>
              </a:rPr>
              <a:t>Suprematizmus</a:t>
            </a:r>
            <a:r>
              <a:rPr lang="sk-SK" sz="2400" i="1" dirty="0" smtClean="0">
                <a:solidFill>
                  <a:srgbClr val="C00000"/>
                </a:solidFill>
                <a:latin typeface="Arial Black" pitchFamily="34" charset="0"/>
              </a:rPr>
              <a:t> je nadvláda </a:t>
            </a:r>
            <a:r>
              <a:rPr lang="sk-SK" sz="2400" i="1" dirty="0">
                <a:solidFill>
                  <a:srgbClr val="C00000"/>
                </a:solidFill>
                <a:latin typeface="Arial Black" pitchFamily="34" charset="0"/>
              </a:rPr>
              <a:t>čistej senzibility vo výtvarnom </a:t>
            </a:r>
            <a:r>
              <a:rPr lang="sk-SK" sz="2400" i="1" dirty="0" smtClean="0">
                <a:solidFill>
                  <a:srgbClr val="C00000"/>
                </a:solidFill>
                <a:latin typeface="Arial Black" pitchFamily="34" charset="0"/>
              </a:rPr>
              <a:t>umení.“</a:t>
            </a:r>
          </a:p>
          <a:p>
            <a:endParaRPr lang="sk-SK" sz="2400" i="1" dirty="0" smtClean="0">
              <a:latin typeface="Arial Black" pitchFamily="34" charset="0"/>
            </a:endParaRPr>
          </a:p>
          <a:p>
            <a:r>
              <a:rPr lang="sk-SK" sz="2400" dirty="0" smtClean="0">
                <a:latin typeface="Arial Black" pitchFamily="34" charset="0"/>
              </a:rPr>
              <a:t>obrazy abstraktných tvarov, prísna geometria</a:t>
            </a:r>
          </a:p>
          <a:p>
            <a:r>
              <a:rPr lang="sk-SK" sz="2400" dirty="0" smtClean="0">
                <a:latin typeface="Arial Black" pitchFamily="34" charset="0"/>
              </a:rPr>
              <a:t>tvorba vychádza z kubizmu a futurizmu, príklon k abstrakcii</a:t>
            </a:r>
          </a:p>
          <a:p>
            <a:r>
              <a:rPr lang="sk-SK" sz="2400" dirty="0" smtClean="0">
                <a:latin typeface="Arial Black" pitchFamily="34" charset="0"/>
              </a:rPr>
              <a:t>farbami  a tvarmi vystihuje pocity, ktoré vnášal na bielu plochu plátna</a:t>
            </a:r>
            <a:endParaRPr lang="sk-SK" sz="2400" dirty="0">
              <a:latin typeface="Arial Black" pitchFamily="34" charset="0"/>
            </a:endParaRPr>
          </a:p>
        </p:txBody>
      </p:sp>
      <p:sp>
        <p:nvSpPr>
          <p:cNvPr id="8" name="AutoShape 6" descr="VÃ½sledok vyhÄ¾adÃ¡vania obrÃ¡zkov pre dopyt kazimir malevic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2056" name="Picture 8" descr="VÃ½sledok vyhÄ¾adÃ¡vania obrÃ¡zkov pre dopyt kazimir malevic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520" y="-43131"/>
            <a:ext cx="6705848" cy="6915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31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Picture 4" descr="VÃ½sledok vyhÄ¾adÃ¡vania obrÃ¡zkov pre dopyt malevi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10364"/>
            <a:ext cx="3960440" cy="395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395536" y="3140968"/>
            <a:ext cx="38987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000" dirty="0" err="1" smtClean="0">
                <a:latin typeface="Arial Black" pitchFamily="34" charset="0"/>
              </a:rPr>
              <a:t>Suprematizmus</a:t>
            </a:r>
            <a:r>
              <a:rPr lang="sk-SK" sz="2000" dirty="0" smtClean="0">
                <a:latin typeface="Arial Black" pitchFamily="34" charset="0"/>
              </a:rPr>
              <a:t>,</a:t>
            </a:r>
          </a:p>
          <a:p>
            <a:r>
              <a:rPr lang="sk-SK" sz="2000" dirty="0" smtClean="0">
                <a:latin typeface="Arial Black" pitchFamily="34" charset="0"/>
              </a:rPr>
              <a:t>1915,</a:t>
            </a:r>
          </a:p>
          <a:p>
            <a:r>
              <a:rPr lang="sk-SK" sz="2000" dirty="0" smtClean="0">
                <a:latin typeface="Arial Black" pitchFamily="34" charset="0"/>
              </a:rPr>
              <a:t>80x80 cm, </a:t>
            </a:r>
          </a:p>
          <a:p>
            <a:r>
              <a:rPr lang="sk-SK" sz="2000" dirty="0" smtClean="0">
                <a:latin typeface="Arial Black" pitchFamily="34" charset="0"/>
              </a:rPr>
              <a:t>Štátna </a:t>
            </a:r>
            <a:r>
              <a:rPr lang="sk-SK" sz="2000" dirty="0" err="1" smtClean="0">
                <a:latin typeface="Arial Black" pitchFamily="34" charset="0"/>
              </a:rPr>
              <a:t>Tretiakovská</a:t>
            </a:r>
            <a:r>
              <a:rPr lang="sk-SK" sz="2000" dirty="0" smtClean="0">
                <a:latin typeface="Arial Black" pitchFamily="34" charset="0"/>
              </a:rPr>
              <a:t> galéria, Moskva, Rusko</a:t>
            </a:r>
          </a:p>
          <a:p>
            <a:pPr marL="0" indent="0">
              <a:buFont typeface="Arial" pitchFamily="34" charset="0"/>
              <a:buNone/>
            </a:pPr>
            <a:endParaRPr lang="sk-SK" sz="2000" dirty="0">
              <a:latin typeface="Arial Black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55576" y="601524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cap="all" dirty="0" smtClean="0">
                <a:solidFill>
                  <a:schemeClr val="bg1"/>
                </a:solidFill>
                <a:latin typeface="Arial Black" pitchFamily="34" charset="0"/>
              </a:rPr>
              <a:t>Čierny štvorec na bielom pozadí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180030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VÃ½sledok vyhÄ¾adÃ¡vania obrÃ¡zkov pre dopyt malevi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847" y="0"/>
            <a:ext cx="68675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627784" y="1700808"/>
            <a:ext cx="410445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k-SK" sz="2400" dirty="0" smtClean="0">
                <a:solidFill>
                  <a:schemeClr val="bg1"/>
                </a:solidFill>
                <a:latin typeface="Arial Black" pitchFamily="34" charset="0"/>
              </a:rPr>
              <a:t>„Vystavil </a:t>
            </a:r>
            <a:r>
              <a:rPr lang="sk-SK" sz="2400" dirty="0">
                <a:solidFill>
                  <a:schemeClr val="bg1"/>
                </a:solidFill>
                <a:latin typeface="Arial Black" pitchFamily="34" charset="0"/>
              </a:rPr>
              <a:t>som obraz predstavujúci len čierny štvorec na bielom pozadí. Kritika a publikum protestovali. Hovorili, že všetko to, čo milovali, je stratené, na púšti. </a:t>
            </a:r>
            <a:r>
              <a:rPr lang="sk-SK" sz="2400" dirty="0" smtClean="0">
                <a:solidFill>
                  <a:schemeClr val="bg1"/>
                </a:solidFill>
                <a:latin typeface="Arial Black" pitchFamily="34" charset="0"/>
              </a:rPr>
              <a:t>„</a:t>
            </a:r>
            <a:endParaRPr lang="sk-SK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48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Ã½sledok vyhÄ¾adÃ¡vania obrÃ¡zkov pre dopyt henri roussea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121"/>
          <a:stretch/>
        </p:blipFill>
        <p:spPr bwMode="auto">
          <a:xfrm>
            <a:off x="0" y="1813"/>
            <a:ext cx="9144000" cy="157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bg1"/>
                </a:solidFill>
                <a:latin typeface="Arial Black" pitchFamily="34" charset="0"/>
              </a:rPr>
              <a:t>HENRI ROUSSEAU</a:t>
            </a:r>
            <a:endParaRPr lang="sk-SK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4525963"/>
          </a:xfrm>
        </p:spPr>
        <p:txBody>
          <a:bodyPr>
            <a:normAutofit/>
          </a:bodyPr>
          <a:lstStyle/>
          <a:p>
            <a:r>
              <a:rPr lang="sk-SK" sz="2400" dirty="0" smtClean="0">
                <a:latin typeface="Arial Black" pitchFamily="34" charset="0"/>
              </a:rPr>
              <a:t>prostoduché myslenie</a:t>
            </a:r>
          </a:p>
          <a:p>
            <a:r>
              <a:rPr lang="sk-SK" sz="2400" dirty="0" smtClean="0">
                <a:latin typeface="Arial Black" pitchFamily="34" charset="0"/>
              </a:rPr>
              <a:t>ažúrovaná obloha </a:t>
            </a:r>
            <a:r>
              <a:rPr lang="sk-SK" sz="2400" dirty="0">
                <a:latin typeface="Arial Black" pitchFamily="34" charset="0"/>
              </a:rPr>
              <a:t>v pozadí </a:t>
            </a:r>
            <a:r>
              <a:rPr lang="sk-SK" sz="2400" dirty="0" smtClean="0">
                <a:latin typeface="Arial Black" pitchFamily="34" charset="0"/>
              </a:rPr>
              <a:t>obrazov</a:t>
            </a:r>
          </a:p>
          <a:p>
            <a:r>
              <a:rPr lang="sk-SK" sz="2400" dirty="0" smtClean="0">
                <a:latin typeface="Arial Black" pitchFamily="34" charset="0"/>
              </a:rPr>
              <a:t>„pomýlená“ maľba</a:t>
            </a:r>
          </a:p>
          <a:p>
            <a:r>
              <a:rPr lang="sk-SK" sz="2400" dirty="0">
                <a:latin typeface="Arial Black" pitchFamily="34" charset="0"/>
              </a:rPr>
              <a:t>p</a:t>
            </a:r>
            <a:r>
              <a:rPr lang="sk-SK" sz="2400" dirty="0" smtClean="0">
                <a:latin typeface="Arial Black" pitchFamily="34" charset="0"/>
              </a:rPr>
              <a:t>lochosť a </a:t>
            </a:r>
            <a:r>
              <a:rPr lang="sk-SK" sz="2400" dirty="0" err="1" smtClean="0">
                <a:latin typeface="Arial Black" pitchFamily="34" charset="0"/>
              </a:rPr>
              <a:t>frontálnosť</a:t>
            </a:r>
            <a:endParaRPr lang="sk-SK" sz="2400" dirty="0" smtClean="0">
              <a:latin typeface="Arial Black" pitchFamily="34" charset="0"/>
            </a:endParaRPr>
          </a:p>
          <a:p>
            <a:endParaRPr lang="sk-SK" sz="2400" dirty="0">
              <a:latin typeface="Arial Black" pitchFamily="34" charset="0"/>
            </a:endParaRPr>
          </a:p>
        </p:txBody>
      </p:sp>
      <p:pic>
        <p:nvPicPr>
          <p:cNvPr id="4100" name="Picture 4" descr="VÃ½sledok vyhÄ¾adÃ¡vania obrÃ¡zkov pre dopyt henri roussea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13"/>
            <a:ext cx="6048672" cy="691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67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Ã½sledok vyhÄ¾adÃ¡vania obrÃ¡zkov pre dopyt henri roussea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121"/>
          <a:stretch/>
        </p:blipFill>
        <p:spPr bwMode="auto">
          <a:xfrm>
            <a:off x="0" y="1813"/>
            <a:ext cx="9144000" cy="157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bg1"/>
                </a:solidFill>
                <a:latin typeface="Arial Black" pitchFamily="34" charset="0"/>
              </a:rPr>
              <a:t>VOJNA</a:t>
            </a:r>
            <a:endParaRPr lang="sk-SK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3367533"/>
            <a:ext cx="8229600" cy="4525963"/>
          </a:xfrm>
        </p:spPr>
        <p:txBody>
          <a:bodyPr>
            <a:normAutofit/>
          </a:bodyPr>
          <a:lstStyle/>
          <a:p>
            <a:r>
              <a:rPr lang="fr-FR" sz="1800" dirty="0" smtClean="0">
                <a:latin typeface="Arial Black" pitchFamily="34" charset="0"/>
              </a:rPr>
              <a:t>Olej na plátne, </a:t>
            </a:r>
            <a:endParaRPr lang="sk-SK" sz="1800" dirty="0" smtClean="0">
              <a:latin typeface="Arial Black" pitchFamily="34" charset="0"/>
            </a:endParaRPr>
          </a:p>
          <a:p>
            <a:r>
              <a:rPr lang="fr-FR" sz="1800" dirty="0" smtClean="0">
                <a:latin typeface="Arial Black" pitchFamily="34" charset="0"/>
              </a:rPr>
              <a:t>114x195 cm, </a:t>
            </a:r>
            <a:endParaRPr lang="sk-SK" sz="1800" dirty="0" smtClean="0">
              <a:latin typeface="Arial Black" pitchFamily="34" charset="0"/>
            </a:endParaRPr>
          </a:p>
          <a:p>
            <a:r>
              <a:rPr lang="fr-FR" sz="1800" dirty="0" smtClean="0">
                <a:latin typeface="Arial Black" pitchFamily="34" charset="0"/>
              </a:rPr>
              <a:t>1894</a:t>
            </a:r>
            <a:r>
              <a:rPr lang="sk-SK" sz="1800" dirty="0" smtClean="0">
                <a:latin typeface="Arial Black" pitchFamily="34" charset="0"/>
              </a:rPr>
              <a:t>,</a:t>
            </a:r>
            <a:r>
              <a:rPr lang="fr-FR" sz="1800" dirty="0" smtClean="0">
                <a:latin typeface="Arial Black" pitchFamily="34" charset="0"/>
              </a:rPr>
              <a:t> </a:t>
            </a:r>
            <a:endParaRPr lang="sk-SK" sz="1800" dirty="0" smtClean="0">
              <a:latin typeface="Arial Black" pitchFamily="34" charset="0"/>
            </a:endParaRPr>
          </a:p>
          <a:p>
            <a:r>
              <a:rPr lang="fr-FR" sz="1800" dirty="0" smtClean="0">
                <a:latin typeface="Arial Black" pitchFamily="34" charset="0"/>
              </a:rPr>
              <a:t>Paríž, Louvre, </a:t>
            </a:r>
            <a:endParaRPr lang="sk-SK" sz="1800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sk-SK" sz="1800" dirty="0">
                <a:latin typeface="Arial Black" pitchFamily="34" charset="0"/>
              </a:rPr>
              <a:t> </a:t>
            </a:r>
            <a:r>
              <a:rPr lang="sk-SK" sz="1800" dirty="0" smtClean="0">
                <a:latin typeface="Arial Black" pitchFamily="34" charset="0"/>
              </a:rPr>
              <a:t>   </a:t>
            </a:r>
            <a:r>
              <a:rPr lang="fr-FR" sz="1800" dirty="0" smtClean="0">
                <a:latin typeface="Arial Black" pitchFamily="34" charset="0"/>
              </a:rPr>
              <a:t>Jeu de Paume</a:t>
            </a:r>
            <a:endParaRPr lang="sk-SK" sz="1800" dirty="0">
              <a:latin typeface="Arial Black" pitchFamily="34" charset="0"/>
            </a:endParaRPr>
          </a:p>
        </p:txBody>
      </p:sp>
      <p:pic>
        <p:nvPicPr>
          <p:cNvPr id="7170" name="Picture 2" descr="VÃ½sledok vyhÄ¾adÃ¡vania obrÃ¡zkov pre dopyt henri rousseau paintin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615310"/>
            <a:ext cx="5798208" cy="3333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84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</TotalTime>
  <Words>339</Words>
  <Application>Microsoft Office PowerPoint</Application>
  <PresentationFormat>Předvádění na obrazovce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Motiv systému Office</vt:lpstr>
      <vt:lpstr>ANALÝZA  OBRAZOV  V POHYBE</vt:lpstr>
      <vt:lpstr>UMENIE?</vt:lpstr>
      <vt:lpstr>AVANTGARDA</vt:lpstr>
      <vt:lpstr>AVANTGARDA</vt:lpstr>
      <vt:lpstr>Kazimir Malevič: </vt:lpstr>
      <vt:lpstr>Prezentace aplikace PowerPoint</vt:lpstr>
      <vt:lpstr>Prezentace aplikace PowerPoint</vt:lpstr>
      <vt:lpstr>HENRI ROUSSEAU</vt:lpstr>
      <vt:lpstr>VOJNA</vt:lpstr>
      <vt:lpstr>Prezentace aplikace PowerPoint</vt:lpstr>
      <vt:lpstr>PABLO PICASSO</vt:lpstr>
      <vt:lpstr>GUERNICA</vt:lpstr>
      <vt:lpstr>Prezentace aplikace PowerPoint</vt:lpstr>
      <vt:lpstr>porovnanie</vt:lpstr>
      <vt:lpstr>porovnanie</vt:lpstr>
      <vt:lpstr>porovnanie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ANALÝZA OBRAZOV  V POHYBE</dc:title>
  <dc:creator>Nikola</dc:creator>
  <cp:lastModifiedBy>Nikola</cp:lastModifiedBy>
  <cp:revision>20</cp:revision>
  <dcterms:created xsi:type="dcterms:W3CDTF">2018-12-10T11:57:43Z</dcterms:created>
  <dcterms:modified xsi:type="dcterms:W3CDTF">2018-12-11T19:52:35Z</dcterms:modified>
</cp:coreProperties>
</file>