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64" r:id="rId6"/>
    <p:sldId id="263" r:id="rId7"/>
    <p:sldId id="266" r:id="rId8"/>
    <p:sldId id="270" r:id="rId9"/>
    <p:sldId id="269" r:id="rId10"/>
    <p:sldId id="267" r:id="rId11"/>
    <p:sldId id="259" r:id="rId12"/>
    <p:sldId id="290" r:id="rId13"/>
    <p:sldId id="272" r:id="rId14"/>
    <p:sldId id="296" r:id="rId15"/>
    <p:sldId id="297" r:id="rId16"/>
    <p:sldId id="288" r:id="rId17"/>
    <p:sldId id="289" r:id="rId18"/>
    <p:sldId id="301" r:id="rId19"/>
    <p:sldId id="302" r:id="rId20"/>
    <p:sldId id="299" r:id="rId21"/>
    <p:sldId id="300" r:id="rId22"/>
    <p:sldId id="303" r:id="rId23"/>
    <p:sldId id="304" r:id="rId24"/>
    <p:sldId id="274" r:id="rId25"/>
    <p:sldId id="298" r:id="rId26"/>
    <p:sldId id="262" r:id="rId27"/>
    <p:sldId id="273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91" r:id="rId42"/>
    <p:sldId id="292" r:id="rId43"/>
    <p:sldId id="293" r:id="rId44"/>
    <p:sldId id="294" r:id="rId45"/>
    <p:sldId id="295" r:id="rId46"/>
    <p:sldId id="261" r:id="rId47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Pracovn__h_rok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083390330465975E-2"/>
          <c:y val="0.11323868110236221"/>
          <c:w val="0.94000000429491737"/>
          <c:h val="0.852386318897637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Linux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Hárok1!$B$2</c:f>
              <c:numCache>
                <c:formatCode>General</c:formatCode>
                <c:ptCount val="1"/>
                <c:pt idx="0">
                  <c:v>713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82-42D9-958B-E3D789462562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Windows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Hárok1!$C$2</c:f>
              <c:numCache>
                <c:formatCode>General</c:formatCode>
                <c:ptCount val="1"/>
                <c:pt idx="0">
                  <c:v>283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A82-42D9-958B-E3D789462562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Unix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Hárok1!$D$2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A82-42D9-958B-E3D789462562}"/>
            </c:ext>
          </c:extLst>
        </c:ser>
        <c:ser>
          <c:idx val="3"/>
          <c:order val="3"/>
          <c:tx>
            <c:strRef>
              <c:f>Hárok1!$E$1</c:f>
              <c:strCache>
                <c:ptCount val="1"/>
                <c:pt idx="0">
                  <c:v>Iné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Hárok1!$A$2</c:f>
              <c:strCache>
                <c:ptCount val="1"/>
                <c:pt idx="0">
                  <c:v>Kategória 1</c:v>
                </c:pt>
              </c:strCache>
            </c:strRef>
          </c:cat>
          <c:val>
            <c:numRef>
              <c:f>Hárok1!$E$2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A82-42D9-958B-E3D7894625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0753152"/>
        <c:axId val="30754688"/>
      </c:barChart>
      <c:catAx>
        <c:axId val="30753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0754688"/>
        <c:crosses val="autoZero"/>
        <c:auto val="1"/>
        <c:lblAlgn val="ctr"/>
        <c:lblOffset val="100"/>
        <c:noMultiLvlLbl val="0"/>
      </c:catAx>
      <c:valAx>
        <c:axId val="30754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075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854298661914565E-2"/>
          <c:y val="0.10078174736136707"/>
          <c:w val="0.86602232390146849"/>
          <c:h val="6.14522151132391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b" anchorCtr="0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224919-230C-42F2-AD5F-396A164A888A}" type="doc">
      <dgm:prSet loTypeId="urn:microsoft.com/office/officeart/2005/8/layout/pyramid2" loCatId="pyramid" qsTypeId="urn:microsoft.com/office/officeart/2005/8/quickstyle/simple1" qsCatId="simple" csTypeId="urn:microsoft.com/office/officeart/2005/8/colors/accent4_2" csCatId="accent4" phldr="1"/>
      <dgm:spPr/>
    </dgm:pt>
    <dgm:pt modelId="{3DF606D9-A178-498D-BBB4-D572B6152677}">
      <dgm:prSet phldrT="[Text]"/>
      <dgm:spPr>
        <a:ln>
          <a:solidFill>
            <a:srgbClr val="E6007E"/>
          </a:solidFill>
        </a:ln>
      </dgm:spPr>
      <dgm:t>
        <a:bodyPr/>
        <a:lstStyle/>
        <a:p>
          <a:r>
            <a:rPr lang="sk-SK"/>
            <a:t>digitálne humanitné vedy</a:t>
          </a:r>
        </a:p>
      </dgm:t>
    </dgm:pt>
    <dgm:pt modelId="{7C7BE89D-A05D-47BC-96AE-15558911B009}" type="parTrans" cxnId="{EB691948-5569-455C-A99F-F4D2750C916F}">
      <dgm:prSet/>
      <dgm:spPr/>
      <dgm:t>
        <a:bodyPr/>
        <a:lstStyle/>
        <a:p>
          <a:endParaRPr lang="sk-SK"/>
        </a:p>
      </dgm:t>
    </dgm:pt>
    <dgm:pt modelId="{8F150A15-CDEA-422B-B03D-519BCFEF1C0D}" type="sibTrans" cxnId="{EB691948-5569-455C-A99F-F4D2750C916F}">
      <dgm:prSet/>
      <dgm:spPr/>
      <dgm:t>
        <a:bodyPr/>
        <a:lstStyle/>
        <a:p>
          <a:endParaRPr lang="sk-SK"/>
        </a:p>
      </dgm:t>
    </dgm:pt>
    <dgm:pt modelId="{095EBD18-C5B6-4FD1-BB2C-521DC69A1748}">
      <dgm:prSet phldrT="[Text]"/>
      <dgm:spPr/>
      <dgm:t>
        <a:bodyPr/>
        <a:lstStyle/>
        <a:p>
          <a:r>
            <a:rPr lang="sk-SK" dirty="0"/>
            <a:t>Open Access</a:t>
          </a:r>
        </a:p>
      </dgm:t>
    </dgm:pt>
    <dgm:pt modelId="{5937A028-B372-4DCC-AAF7-9E7AAFF560F6}" type="parTrans" cxnId="{798D23A5-12FA-4A26-8822-17743AF30D51}">
      <dgm:prSet/>
      <dgm:spPr/>
      <dgm:t>
        <a:bodyPr/>
        <a:lstStyle/>
        <a:p>
          <a:endParaRPr lang="sk-SK"/>
        </a:p>
      </dgm:t>
    </dgm:pt>
    <dgm:pt modelId="{BE397E52-3BA2-45A1-A3D6-0CE47C178203}" type="sibTrans" cxnId="{798D23A5-12FA-4A26-8822-17743AF30D51}">
      <dgm:prSet/>
      <dgm:spPr/>
      <dgm:t>
        <a:bodyPr/>
        <a:lstStyle/>
        <a:p>
          <a:endParaRPr lang="sk-SK"/>
        </a:p>
      </dgm:t>
    </dgm:pt>
    <dgm:pt modelId="{85C20B63-373D-4E44-80D5-CF46653657A2}">
      <dgm:prSet phldrT="[Text]"/>
      <dgm:spPr/>
      <dgm:t>
        <a:bodyPr/>
        <a:lstStyle/>
        <a:p>
          <a:r>
            <a:rPr lang="sk-SK"/>
            <a:t>digitálne repozitáre</a:t>
          </a:r>
        </a:p>
      </dgm:t>
    </dgm:pt>
    <dgm:pt modelId="{86E95F1A-09A5-4F41-B384-B852BB48C045}" type="parTrans" cxnId="{0EA3C1C7-0EC6-4463-B716-3825F7E35A32}">
      <dgm:prSet/>
      <dgm:spPr/>
      <dgm:t>
        <a:bodyPr/>
        <a:lstStyle/>
        <a:p>
          <a:endParaRPr lang="sk-SK"/>
        </a:p>
      </dgm:t>
    </dgm:pt>
    <dgm:pt modelId="{CD7E2A46-6105-43F6-B7A3-2BB92207595A}" type="sibTrans" cxnId="{0EA3C1C7-0EC6-4463-B716-3825F7E35A32}">
      <dgm:prSet/>
      <dgm:spPr/>
      <dgm:t>
        <a:bodyPr/>
        <a:lstStyle/>
        <a:p>
          <a:endParaRPr lang="sk-SK"/>
        </a:p>
      </dgm:t>
    </dgm:pt>
    <dgm:pt modelId="{F51AB6B1-9011-4C03-ACA7-8C35F158495A}">
      <dgm:prSet/>
      <dgm:spPr/>
      <dgm:t>
        <a:bodyPr/>
        <a:lstStyle/>
        <a:p>
          <a:r>
            <a:rPr lang="sk-SK"/>
            <a:t>IT infraštruktúra</a:t>
          </a:r>
        </a:p>
      </dgm:t>
    </dgm:pt>
    <dgm:pt modelId="{24D3C527-8A2A-4E00-9E67-C227266572A7}" type="parTrans" cxnId="{BFBAE257-9FAE-4924-B6A7-CDEC2385F80C}">
      <dgm:prSet/>
      <dgm:spPr/>
      <dgm:t>
        <a:bodyPr/>
        <a:lstStyle/>
        <a:p>
          <a:endParaRPr lang="sk-SK"/>
        </a:p>
      </dgm:t>
    </dgm:pt>
    <dgm:pt modelId="{AF59411E-88C6-44E9-A4DF-ED3BEAB74C08}" type="sibTrans" cxnId="{BFBAE257-9FAE-4924-B6A7-CDEC2385F80C}">
      <dgm:prSet/>
      <dgm:spPr/>
      <dgm:t>
        <a:bodyPr/>
        <a:lstStyle/>
        <a:p>
          <a:endParaRPr lang="sk-SK"/>
        </a:p>
      </dgm:t>
    </dgm:pt>
    <dgm:pt modelId="{1FD9BEFA-94AB-4F26-99AB-E7887F955915}" type="pres">
      <dgm:prSet presAssocID="{8B224919-230C-42F2-AD5F-396A164A888A}" presName="compositeShape" presStyleCnt="0">
        <dgm:presLayoutVars>
          <dgm:dir/>
          <dgm:resizeHandles/>
        </dgm:presLayoutVars>
      </dgm:prSet>
      <dgm:spPr/>
    </dgm:pt>
    <dgm:pt modelId="{1E597995-B922-4067-8673-F90CC7EB8CED}" type="pres">
      <dgm:prSet presAssocID="{8B224919-230C-42F2-AD5F-396A164A888A}" presName="pyramid" presStyleLbl="node1" presStyleIdx="0" presStyleCnt="1" custScaleX="156868" custLinFactNeighborX="273"/>
      <dgm:spPr/>
    </dgm:pt>
    <dgm:pt modelId="{6A4FC365-93BE-4C5D-BCE2-2C14AF67820D}" type="pres">
      <dgm:prSet presAssocID="{8B224919-230C-42F2-AD5F-396A164A888A}" presName="theList" presStyleCnt="0"/>
      <dgm:spPr/>
    </dgm:pt>
    <dgm:pt modelId="{DEADCEB2-B830-4200-9DFC-CC70315644E5}" type="pres">
      <dgm:prSet presAssocID="{3DF606D9-A178-498D-BBB4-D572B6152677}" presName="aNode" presStyleLbl="fgAcc1" presStyleIdx="0" presStyleCnt="4" custLinFactNeighborX="-5000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6843FFC-A863-480F-8EC4-B8FD0DEF268F}" type="pres">
      <dgm:prSet presAssocID="{3DF606D9-A178-498D-BBB4-D572B6152677}" presName="aSpace" presStyleCnt="0"/>
      <dgm:spPr/>
    </dgm:pt>
    <dgm:pt modelId="{AC1E81CD-B3CD-4CC3-9F29-4E5B467AB1B2}" type="pres">
      <dgm:prSet presAssocID="{095EBD18-C5B6-4FD1-BB2C-521DC69A1748}" presName="aNode" presStyleLbl="fgAcc1" presStyleIdx="1" presStyleCnt="4" custLinFactNeighborX="-20008" custLinFactNeighborY="897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2973139-334C-4E1C-8A25-F9CC41BE5624}" type="pres">
      <dgm:prSet presAssocID="{095EBD18-C5B6-4FD1-BB2C-521DC69A1748}" presName="aSpace" presStyleCnt="0"/>
      <dgm:spPr/>
    </dgm:pt>
    <dgm:pt modelId="{0F7C2044-0ABC-4716-AE29-49C8600FAB35}" type="pres">
      <dgm:prSet presAssocID="{85C20B63-373D-4E44-80D5-CF46653657A2}" presName="aNode" presStyleLbl="fgAcc1" presStyleIdx="2" presStyleCnt="4" custLinFactNeighborX="952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57CECBF-F9A3-4513-B770-29AE4AB8386B}" type="pres">
      <dgm:prSet presAssocID="{85C20B63-373D-4E44-80D5-CF46653657A2}" presName="aSpace" presStyleCnt="0"/>
      <dgm:spPr/>
    </dgm:pt>
    <dgm:pt modelId="{25036BE7-19F0-48D4-879F-FF934B65EB3B}" type="pres">
      <dgm:prSet presAssocID="{F51AB6B1-9011-4C03-ACA7-8C35F158495A}" presName="aNode" presStyleLbl="fgAcc1" presStyleIdx="3" presStyleCnt="4" custLinFactNeighborX="2143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6143326-C87E-4E61-B3FD-10B263106D53}" type="pres">
      <dgm:prSet presAssocID="{F51AB6B1-9011-4C03-ACA7-8C35F158495A}" presName="aSpace" presStyleCnt="0"/>
      <dgm:spPr/>
    </dgm:pt>
  </dgm:ptLst>
  <dgm:cxnLst>
    <dgm:cxn modelId="{C2649A2E-5936-4A88-9D94-F6194556E244}" type="presOf" srcId="{F51AB6B1-9011-4C03-ACA7-8C35F158495A}" destId="{25036BE7-19F0-48D4-879F-FF934B65EB3B}" srcOrd="0" destOrd="0" presId="urn:microsoft.com/office/officeart/2005/8/layout/pyramid2"/>
    <dgm:cxn modelId="{0EA3C1C7-0EC6-4463-B716-3825F7E35A32}" srcId="{8B224919-230C-42F2-AD5F-396A164A888A}" destId="{85C20B63-373D-4E44-80D5-CF46653657A2}" srcOrd="2" destOrd="0" parTransId="{86E95F1A-09A5-4F41-B384-B852BB48C045}" sibTransId="{CD7E2A46-6105-43F6-B7A3-2BB92207595A}"/>
    <dgm:cxn modelId="{BFBAE257-9FAE-4924-B6A7-CDEC2385F80C}" srcId="{8B224919-230C-42F2-AD5F-396A164A888A}" destId="{F51AB6B1-9011-4C03-ACA7-8C35F158495A}" srcOrd="3" destOrd="0" parTransId="{24D3C527-8A2A-4E00-9E67-C227266572A7}" sibTransId="{AF59411E-88C6-44E9-A4DF-ED3BEAB74C08}"/>
    <dgm:cxn modelId="{569A3F5C-39B3-488F-890B-69ACB0F6E2DA}" type="presOf" srcId="{8B224919-230C-42F2-AD5F-396A164A888A}" destId="{1FD9BEFA-94AB-4F26-99AB-E7887F955915}" srcOrd="0" destOrd="0" presId="urn:microsoft.com/office/officeart/2005/8/layout/pyramid2"/>
    <dgm:cxn modelId="{EB691948-5569-455C-A99F-F4D2750C916F}" srcId="{8B224919-230C-42F2-AD5F-396A164A888A}" destId="{3DF606D9-A178-498D-BBB4-D572B6152677}" srcOrd="0" destOrd="0" parTransId="{7C7BE89D-A05D-47BC-96AE-15558911B009}" sibTransId="{8F150A15-CDEA-422B-B03D-519BCFEF1C0D}"/>
    <dgm:cxn modelId="{2901DCEB-2C48-4DC9-84DC-23A515D7D732}" type="presOf" srcId="{095EBD18-C5B6-4FD1-BB2C-521DC69A1748}" destId="{AC1E81CD-B3CD-4CC3-9F29-4E5B467AB1B2}" srcOrd="0" destOrd="0" presId="urn:microsoft.com/office/officeart/2005/8/layout/pyramid2"/>
    <dgm:cxn modelId="{111464F5-4ADC-4538-BD94-CC9271548FCB}" type="presOf" srcId="{3DF606D9-A178-498D-BBB4-D572B6152677}" destId="{DEADCEB2-B830-4200-9DFC-CC70315644E5}" srcOrd="0" destOrd="0" presId="urn:microsoft.com/office/officeart/2005/8/layout/pyramid2"/>
    <dgm:cxn modelId="{798D23A5-12FA-4A26-8822-17743AF30D51}" srcId="{8B224919-230C-42F2-AD5F-396A164A888A}" destId="{095EBD18-C5B6-4FD1-BB2C-521DC69A1748}" srcOrd="1" destOrd="0" parTransId="{5937A028-B372-4DCC-AAF7-9E7AAFF560F6}" sibTransId="{BE397E52-3BA2-45A1-A3D6-0CE47C178203}"/>
    <dgm:cxn modelId="{E789784A-C87D-4FCA-A7F9-C3C486D177A8}" type="presOf" srcId="{85C20B63-373D-4E44-80D5-CF46653657A2}" destId="{0F7C2044-0ABC-4716-AE29-49C8600FAB35}" srcOrd="0" destOrd="0" presId="urn:microsoft.com/office/officeart/2005/8/layout/pyramid2"/>
    <dgm:cxn modelId="{B1F8F5ED-14D8-456F-8ECD-C0E18E617E65}" type="presParOf" srcId="{1FD9BEFA-94AB-4F26-99AB-E7887F955915}" destId="{1E597995-B922-4067-8673-F90CC7EB8CED}" srcOrd="0" destOrd="0" presId="urn:microsoft.com/office/officeart/2005/8/layout/pyramid2"/>
    <dgm:cxn modelId="{5610A9CD-4654-4F36-820A-C8100A439BAC}" type="presParOf" srcId="{1FD9BEFA-94AB-4F26-99AB-E7887F955915}" destId="{6A4FC365-93BE-4C5D-BCE2-2C14AF67820D}" srcOrd="1" destOrd="0" presId="urn:microsoft.com/office/officeart/2005/8/layout/pyramid2"/>
    <dgm:cxn modelId="{0C38FF92-5629-486B-9A8C-CEB03515724F}" type="presParOf" srcId="{6A4FC365-93BE-4C5D-BCE2-2C14AF67820D}" destId="{DEADCEB2-B830-4200-9DFC-CC70315644E5}" srcOrd="0" destOrd="0" presId="urn:microsoft.com/office/officeart/2005/8/layout/pyramid2"/>
    <dgm:cxn modelId="{8AE7EA65-BF46-4307-A665-CAA6CDEA8F66}" type="presParOf" srcId="{6A4FC365-93BE-4C5D-BCE2-2C14AF67820D}" destId="{86843FFC-A863-480F-8EC4-B8FD0DEF268F}" srcOrd="1" destOrd="0" presId="urn:microsoft.com/office/officeart/2005/8/layout/pyramid2"/>
    <dgm:cxn modelId="{ABC40121-7DE1-491B-98A0-235175B61123}" type="presParOf" srcId="{6A4FC365-93BE-4C5D-BCE2-2C14AF67820D}" destId="{AC1E81CD-B3CD-4CC3-9F29-4E5B467AB1B2}" srcOrd="2" destOrd="0" presId="urn:microsoft.com/office/officeart/2005/8/layout/pyramid2"/>
    <dgm:cxn modelId="{466C4CBC-FD56-45AF-AA39-CA78CA4118AE}" type="presParOf" srcId="{6A4FC365-93BE-4C5D-BCE2-2C14AF67820D}" destId="{02973139-334C-4E1C-8A25-F9CC41BE5624}" srcOrd="3" destOrd="0" presId="urn:microsoft.com/office/officeart/2005/8/layout/pyramid2"/>
    <dgm:cxn modelId="{F4F8DD6C-389F-468C-8F67-ACF04BFDB844}" type="presParOf" srcId="{6A4FC365-93BE-4C5D-BCE2-2C14AF67820D}" destId="{0F7C2044-0ABC-4716-AE29-49C8600FAB35}" srcOrd="4" destOrd="0" presId="urn:microsoft.com/office/officeart/2005/8/layout/pyramid2"/>
    <dgm:cxn modelId="{E486D48E-838D-431E-8F78-18D0496D1AEC}" type="presParOf" srcId="{6A4FC365-93BE-4C5D-BCE2-2C14AF67820D}" destId="{657CECBF-F9A3-4513-B770-29AE4AB8386B}" srcOrd="5" destOrd="0" presId="urn:microsoft.com/office/officeart/2005/8/layout/pyramid2"/>
    <dgm:cxn modelId="{08DC0400-B153-44AC-862C-B0547615A4CA}" type="presParOf" srcId="{6A4FC365-93BE-4C5D-BCE2-2C14AF67820D}" destId="{25036BE7-19F0-48D4-879F-FF934B65EB3B}" srcOrd="6" destOrd="0" presId="urn:microsoft.com/office/officeart/2005/8/layout/pyramid2"/>
    <dgm:cxn modelId="{09A869B6-77C1-4C9E-8E20-B2712197EB2D}" type="presParOf" srcId="{6A4FC365-93BE-4C5D-BCE2-2C14AF67820D}" destId="{16143326-C87E-4E61-B3FD-10B263106D53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24CE0A-8EEB-4378-A753-8DA14EABB3A0}" type="doc">
      <dgm:prSet loTypeId="urn:microsoft.com/office/officeart/2005/8/layout/hierarchy3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sk-SK"/>
        </a:p>
      </dgm:t>
    </dgm:pt>
    <dgm:pt modelId="{5BB68278-C3B0-43E6-9C3F-5ABA9551F363}">
      <dgm:prSet phldrT="[Text]" custT="1"/>
      <dgm:spPr>
        <a:solidFill>
          <a:srgbClr val="E6007E"/>
        </a:solidFill>
      </dgm:spPr>
      <dgm:t>
        <a:bodyPr/>
        <a:lstStyle/>
        <a:p>
          <a:pPr algn="l"/>
          <a:r>
            <a:rPr lang="sk-SK" sz="1800" dirty="0"/>
            <a:t>Digitálny repozitár KMKD</a:t>
          </a:r>
        </a:p>
      </dgm:t>
    </dgm:pt>
    <dgm:pt modelId="{0A6E5DC3-0920-4734-B0AE-3CAF6BB88F1B}" type="parTrans" cxnId="{115342AD-BBDC-4813-88C4-5BB33B123E0F}">
      <dgm:prSet/>
      <dgm:spPr/>
      <dgm:t>
        <a:bodyPr/>
        <a:lstStyle/>
        <a:p>
          <a:pPr algn="l"/>
          <a:endParaRPr lang="sk-SK" sz="1400"/>
        </a:p>
      </dgm:t>
    </dgm:pt>
    <dgm:pt modelId="{3D14819A-261E-4938-87CB-C62FC71FA601}" type="sibTrans" cxnId="{115342AD-BBDC-4813-88C4-5BB33B123E0F}">
      <dgm:prSet/>
      <dgm:spPr/>
      <dgm:t>
        <a:bodyPr/>
        <a:lstStyle/>
        <a:p>
          <a:pPr algn="l"/>
          <a:endParaRPr lang="sk-SK" sz="1400"/>
        </a:p>
      </dgm:t>
    </dgm:pt>
    <dgm:pt modelId="{8D93F3C8-FC70-4C94-ACA7-8E25A5AD19A4}">
      <dgm:prSet phldrT="[Text]"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000" dirty="0"/>
            <a:t>DSpace </a:t>
          </a:r>
        </a:p>
      </dgm:t>
    </dgm:pt>
    <dgm:pt modelId="{4F98DDC5-A32E-49AC-AA23-4C094BDB6BC8}" type="parTrans" cxnId="{241977CA-0B5B-43C0-9A85-0021CF6C0F00}">
      <dgm:prSet/>
      <dgm:spPr/>
      <dgm:t>
        <a:bodyPr/>
        <a:lstStyle/>
        <a:p>
          <a:pPr algn="l"/>
          <a:endParaRPr lang="sk-SK" sz="1400"/>
        </a:p>
      </dgm:t>
    </dgm:pt>
    <dgm:pt modelId="{C21EC740-CE62-4382-8961-6FD81AF06B26}" type="sibTrans" cxnId="{241977CA-0B5B-43C0-9A85-0021CF6C0F00}">
      <dgm:prSet/>
      <dgm:spPr/>
      <dgm:t>
        <a:bodyPr/>
        <a:lstStyle/>
        <a:p>
          <a:pPr algn="l"/>
          <a:endParaRPr lang="sk-SK" sz="1400"/>
        </a:p>
      </dgm:t>
    </dgm:pt>
    <dgm:pt modelId="{4056FF9E-2D08-45F4-847A-91E63A0B54D0}">
      <dgm:prSet phldrT="[Text]"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000" dirty="0"/>
            <a:t>Ubuntu Server LTS</a:t>
          </a:r>
        </a:p>
      </dgm:t>
    </dgm:pt>
    <dgm:pt modelId="{4F3FBD9F-CAFC-449F-981A-90EAC6232C26}" type="parTrans" cxnId="{AC7E39AF-AB87-432C-95E1-86765FEC251F}">
      <dgm:prSet/>
      <dgm:spPr/>
      <dgm:t>
        <a:bodyPr/>
        <a:lstStyle/>
        <a:p>
          <a:pPr algn="l"/>
          <a:endParaRPr lang="sk-SK" sz="1400"/>
        </a:p>
      </dgm:t>
    </dgm:pt>
    <dgm:pt modelId="{9E321A4B-BFF5-4536-A2E9-BC437B74DCAA}" type="sibTrans" cxnId="{AC7E39AF-AB87-432C-95E1-86765FEC251F}">
      <dgm:prSet/>
      <dgm:spPr/>
      <dgm:t>
        <a:bodyPr/>
        <a:lstStyle/>
        <a:p>
          <a:pPr algn="l"/>
          <a:endParaRPr lang="sk-SK" sz="1400"/>
        </a:p>
      </dgm:t>
    </dgm:pt>
    <dgm:pt modelId="{DA9141D3-B89B-4209-8B6C-3BE14862F2D5}">
      <dgm:prSet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000" dirty="0" err="1"/>
            <a:t>XenServer</a:t>
          </a:r>
          <a:r>
            <a:rPr lang="sk-SK" sz="2000" dirty="0"/>
            <a:t> </a:t>
          </a:r>
          <a:r>
            <a:rPr lang="sk-SK" sz="2000" dirty="0" err="1"/>
            <a:t>Free</a:t>
          </a:r>
          <a:r>
            <a:rPr lang="sk-SK" sz="2000" dirty="0"/>
            <a:t> </a:t>
          </a:r>
          <a:r>
            <a:rPr lang="sk-SK" sz="2000" dirty="0" err="1"/>
            <a:t>Edition</a:t>
          </a:r>
          <a:endParaRPr lang="sk-SK" sz="2000" dirty="0"/>
        </a:p>
      </dgm:t>
    </dgm:pt>
    <dgm:pt modelId="{7DAE6461-AD19-4C2B-9643-3D860551C82F}" type="parTrans" cxnId="{1770EBD8-4074-4635-9009-3AF32136F6F8}">
      <dgm:prSet/>
      <dgm:spPr/>
      <dgm:t>
        <a:bodyPr/>
        <a:lstStyle/>
        <a:p>
          <a:pPr algn="l"/>
          <a:endParaRPr lang="sk-SK" sz="1400"/>
        </a:p>
      </dgm:t>
    </dgm:pt>
    <dgm:pt modelId="{BA86FBDC-E1AC-4D79-8EAE-BEDD54B4F9EE}" type="sibTrans" cxnId="{1770EBD8-4074-4635-9009-3AF32136F6F8}">
      <dgm:prSet/>
      <dgm:spPr/>
      <dgm:t>
        <a:bodyPr/>
        <a:lstStyle/>
        <a:p>
          <a:pPr algn="l"/>
          <a:endParaRPr lang="sk-SK" sz="1400"/>
        </a:p>
      </dgm:t>
    </dgm:pt>
    <dgm:pt modelId="{C644E81F-122F-4BDE-AFF5-1AAE7FE9BDA6}">
      <dgm:prSet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000" dirty="0"/>
            <a:t>HP </a:t>
          </a:r>
          <a:r>
            <a:rPr lang="sk-SK" sz="2000" dirty="0" err="1"/>
            <a:t>Proliant</a:t>
          </a:r>
          <a:r>
            <a:rPr lang="sk-SK" sz="2000" dirty="0"/>
            <a:t> ML10</a:t>
          </a:r>
        </a:p>
      </dgm:t>
    </dgm:pt>
    <dgm:pt modelId="{B8CDFBD8-F9F1-4E72-AFF6-990B530003F1}" type="parTrans" cxnId="{67A8EACA-C01D-45C5-931C-8EFDE5052D05}">
      <dgm:prSet/>
      <dgm:spPr/>
      <dgm:t>
        <a:bodyPr/>
        <a:lstStyle/>
        <a:p>
          <a:pPr algn="l"/>
          <a:endParaRPr lang="sk-SK" sz="1400"/>
        </a:p>
      </dgm:t>
    </dgm:pt>
    <dgm:pt modelId="{07ADC30C-22AF-4920-B500-0312B464D7EA}" type="sibTrans" cxnId="{67A8EACA-C01D-45C5-931C-8EFDE5052D05}">
      <dgm:prSet/>
      <dgm:spPr/>
      <dgm:t>
        <a:bodyPr/>
        <a:lstStyle/>
        <a:p>
          <a:pPr algn="l"/>
          <a:endParaRPr lang="sk-SK" sz="1400"/>
        </a:p>
      </dgm:t>
    </dgm:pt>
    <dgm:pt modelId="{62AD2A32-E751-44C9-928A-33727F3658E2}">
      <dgm:prSet custT="1"/>
      <dgm:spPr>
        <a:ln>
          <a:solidFill>
            <a:srgbClr val="E6007E"/>
          </a:solidFill>
        </a:ln>
      </dgm:spPr>
      <dgm:t>
        <a:bodyPr/>
        <a:lstStyle/>
        <a:p>
          <a:pPr algn="l"/>
          <a:r>
            <a:rPr lang="sk-SK" sz="2000" dirty="0" err="1"/>
            <a:t>Tomcat</a:t>
          </a:r>
          <a:r>
            <a:rPr lang="sk-SK" sz="2000" dirty="0"/>
            <a:t> + </a:t>
          </a:r>
          <a:r>
            <a:rPr lang="sk-SK" sz="2000" dirty="0" err="1"/>
            <a:t>PostgreSQL</a:t>
          </a:r>
          <a:r>
            <a:rPr lang="sk-SK" sz="2000" dirty="0"/>
            <a:t> </a:t>
          </a:r>
        </a:p>
      </dgm:t>
    </dgm:pt>
    <dgm:pt modelId="{C657FAF3-C9A6-4025-8D25-D3BB90F845C0}" type="parTrans" cxnId="{52DCF98F-54D9-4211-9F34-3C76A3129B44}">
      <dgm:prSet/>
      <dgm:spPr/>
      <dgm:t>
        <a:bodyPr/>
        <a:lstStyle/>
        <a:p>
          <a:endParaRPr lang="sk-SK" sz="1600"/>
        </a:p>
      </dgm:t>
    </dgm:pt>
    <dgm:pt modelId="{C7BD046B-AA7D-483C-BEE9-E4F28826D074}" type="sibTrans" cxnId="{52DCF98F-54D9-4211-9F34-3C76A3129B44}">
      <dgm:prSet/>
      <dgm:spPr/>
      <dgm:t>
        <a:bodyPr/>
        <a:lstStyle/>
        <a:p>
          <a:endParaRPr lang="sk-SK" sz="1600"/>
        </a:p>
      </dgm:t>
    </dgm:pt>
    <dgm:pt modelId="{5DDAFF72-413A-4E9C-B689-03785558FA73}" type="pres">
      <dgm:prSet presAssocID="{8624CE0A-8EEB-4378-A753-8DA14EABB3A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k-SK"/>
        </a:p>
      </dgm:t>
    </dgm:pt>
    <dgm:pt modelId="{832634CE-414A-4294-A38B-5DC5DB09EF2B}" type="pres">
      <dgm:prSet presAssocID="{5BB68278-C3B0-43E6-9C3F-5ABA9551F363}" presName="root" presStyleCnt="0"/>
      <dgm:spPr/>
    </dgm:pt>
    <dgm:pt modelId="{45DF8C78-960F-4DB6-B18B-16100E8259A3}" type="pres">
      <dgm:prSet presAssocID="{5BB68278-C3B0-43E6-9C3F-5ABA9551F363}" presName="rootComposite" presStyleCnt="0"/>
      <dgm:spPr/>
    </dgm:pt>
    <dgm:pt modelId="{8DE6497E-AD3A-454F-BADE-1AAA49DEA85A}" type="pres">
      <dgm:prSet presAssocID="{5BB68278-C3B0-43E6-9C3F-5ABA9551F363}" presName="rootText" presStyleLbl="node1" presStyleIdx="0" presStyleCnt="1" custScaleX="268752" custLinFactNeighborX="834"/>
      <dgm:spPr/>
      <dgm:t>
        <a:bodyPr/>
        <a:lstStyle/>
        <a:p>
          <a:endParaRPr lang="sk-SK"/>
        </a:p>
      </dgm:t>
    </dgm:pt>
    <dgm:pt modelId="{285653E9-D820-4601-AFE6-1853CE01AD2D}" type="pres">
      <dgm:prSet presAssocID="{5BB68278-C3B0-43E6-9C3F-5ABA9551F363}" presName="rootConnector" presStyleLbl="node1" presStyleIdx="0" presStyleCnt="1"/>
      <dgm:spPr/>
      <dgm:t>
        <a:bodyPr/>
        <a:lstStyle/>
        <a:p>
          <a:endParaRPr lang="sk-SK"/>
        </a:p>
      </dgm:t>
    </dgm:pt>
    <dgm:pt modelId="{BBC7A6AC-E8E5-4592-A216-E877A7847FED}" type="pres">
      <dgm:prSet presAssocID="{5BB68278-C3B0-43E6-9C3F-5ABA9551F363}" presName="childShape" presStyleCnt="0"/>
      <dgm:spPr/>
    </dgm:pt>
    <dgm:pt modelId="{C515488E-0255-4B33-AF75-0E87FFAE5798}" type="pres">
      <dgm:prSet presAssocID="{4F98DDC5-A32E-49AC-AA23-4C094BDB6BC8}" presName="Name13" presStyleLbl="parChTrans1D2" presStyleIdx="0" presStyleCnt="5"/>
      <dgm:spPr/>
      <dgm:t>
        <a:bodyPr/>
        <a:lstStyle/>
        <a:p>
          <a:endParaRPr lang="sk-SK"/>
        </a:p>
      </dgm:t>
    </dgm:pt>
    <dgm:pt modelId="{9B5162E5-DB12-4B3F-BF4F-D3F07EA58E12}" type="pres">
      <dgm:prSet presAssocID="{8D93F3C8-FC70-4C94-ACA7-8E25A5AD19A4}" presName="childText" presStyleLbl="bgAcc1" presStyleIdx="0" presStyleCnt="5" custScaleX="122661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342A887-4EC0-4489-88CC-8C939B93FE20}" type="pres">
      <dgm:prSet presAssocID="{C657FAF3-C9A6-4025-8D25-D3BB90F845C0}" presName="Name13" presStyleLbl="parChTrans1D2" presStyleIdx="1" presStyleCnt="5"/>
      <dgm:spPr/>
      <dgm:t>
        <a:bodyPr/>
        <a:lstStyle/>
        <a:p>
          <a:endParaRPr lang="sk-SK"/>
        </a:p>
      </dgm:t>
    </dgm:pt>
    <dgm:pt modelId="{484DFCE5-BB67-4ED8-BC03-06EA26FCC42F}" type="pres">
      <dgm:prSet presAssocID="{62AD2A32-E751-44C9-928A-33727F3658E2}" presName="childText" presStyleLbl="bgAcc1" presStyleIdx="1" presStyleCnt="5" custScaleX="30170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82C3C0B-ADC2-47DE-BE3F-E59CC3A1905F}" type="pres">
      <dgm:prSet presAssocID="{4F3FBD9F-CAFC-449F-981A-90EAC6232C26}" presName="Name13" presStyleLbl="parChTrans1D2" presStyleIdx="2" presStyleCnt="5"/>
      <dgm:spPr/>
      <dgm:t>
        <a:bodyPr/>
        <a:lstStyle/>
        <a:p>
          <a:endParaRPr lang="sk-SK"/>
        </a:p>
      </dgm:t>
    </dgm:pt>
    <dgm:pt modelId="{152055CA-3B05-4291-B3E5-270FE0A0E0EA}" type="pres">
      <dgm:prSet presAssocID="{4056FF9E-2D08-45F4-847A-91E63A0B54D0}" presName="childText" presStyleLbl="bgAcc1" presStyleIdx="2" presStyleCnt="5" custScaleX="252812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C256509-6FCF-4205-B39D-81C270788C71}" type="pres">
      <dgm:prSet presAssocID="{7DAE6461-AD19-4C2B-9643-3D860551C82F}" presName="Name13" presStyleLbl="parChTrans1D2" presStyleIdx="3" presStyleCnt="5"/>
      <dgm:spPr/>
      <dgm:t>
        <a:bodyPr/>
        <a:lstStyle/>
        <a:p>
          <a:endParaRPr lang="sk-SK"/>
        </a:p>
      </dgm:t>
    </dgm:pt>
    <dgm:pt modelId="{534B033E-74F6-48AF-95E3-C760DD8A95C8}" type="pres">
      <dgm:prSet presAssocID="{DA9141D3-B89B-4209-8B6C-3BE14862F2D5}" presName="childText" presStyleLbl="bgAcc1" presStyleIdx="3" presStyleCnt="5" custScaleX="32139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54077FD-8190-441D-B590-F8559393EA0C}" type="pres">
      <dgm:prSet presAssocID="{B8CDFBD8-F9F1-4E72-AFF6-990B530003F1}" presName="Name13" presStyleLbl="parChTrans1D2" presStyleIdx="4" presStyleCnt="5"/>
      <dgm:spPr/>
      <dgm:t>
        <a:bodyPr/>
        <a:lstStyle/>
        <a:p>
          <a:endParaRPr lang="sk-SK"/>
        </a:p>
      </dgm:t>
    </dgm:pt>
    <dgm:pt modelId="{5FCDED14-2FCE-4295-B360-CD510DA8EEEF}" type="pres">
      <dgm:prSet presAssocID="{C644E81F-122F-4BDE-AFF5-1AAE7FE9BDA6}" presName="childText" presStyleLbl="bgAcc1" presStyleIdx="4" presStyleCnt="5" custScaleX="242921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A6EAA7AC-C8FC-4F54-A6DE-BFB7C8807399}" type="presOf" srcId="{5BB68278-C3B0-43E6-9C3F-5ABA9551F363}" destId="{285653E9-D820-4601-AFE6-1853CE01AD2D}" srcOrd="1" destOrd="0" presId="urn:microsoft.com/office/officeart/2005/8/layout/hierarchy3"/>
    <dgm:cxn modelId="{AC7E39AF-AB87-432C-95E1-86765FEC251F}" srcId="{5BB68278-C3B0-43E6-9C3F-5ABA9551F363}" destId="{4056FF9E-2D08-45F4-847A-91E63A0B54D0}" srcOrd="2" destOrd="0" parTransId="{4F3FBD9F-CAFC-449F-981A-90EAC6232C26}" sibTransId="{9E321A4B-BFF5-4536-A2E9-BC437B74DCAA}"/>
    <dgm:cxn modelId="{810C99B5-404F-4870-BA73-26A5A23BF580}" type="presOf" srcId="{C644E81F-122F-4BDE-AFF5-1AAE7FE9BDA6}" destId="{5FCDED14-2FCE-4295-B360-CD510DA8EEEF}" srcOrd="0" destOrd="0" presId="urn:microsoft.com/office/officeart/2005/8/layout/hierarchy3"/>
    <dgm:cxn modelId="{1770EBD8-4074-4635-9009-3AF32136F6F8}" srcId="{5BB68278-C3B0-43E6-9C3F-5ABA9551F363}" destId="{DA9141D3-B89B-4209-8B6C-3BE14862F2D5}" srcOrd="3" destOrd="0" parTransId="{7DAE6461-AD19-4C2B-9643-3D860551C82F}" sibTransId="{BA86FBDC-E1AC-4D79-8EAE-BEDD54B4F9EE}"/>
    <dgm:cxn modelId="{6757B2F1-F22A-4F84-8131-2CD630C29DB4}" type="presOf" srcId="{8D93F3C8-FC70-4C94-ACA7-8E25A5AD19A4}" destId="{9B5162E5-DB12-4B3F-BF4F-D3F07EA58E12}" srcOrd="0" destOrd="0" presId="urn:microsoft.com/office/officeart/2005/8/layout/hierarchy3"/>
    <dgm:cxn modelId="{67A8EACA-C01D-45C5-931C-8EFDE5052D05}" srcId="{5BB68278-C3B0-43E6-9C3F-5ABA9551F363}" destId="{C644E81F-122F-4BDE-AFF5-1AAE7FE9BDA6}" srcOrd="4" destOrd="0" parTransId="{B8CDFBD8-F9F1-4E72-AFF6-990B530003F1}" sibTransId="{07ADC30C-22AF-4920-B500-0312B464D7EA}"/>
    <dgm:cxn modelId="{0356FBEF-BA16-4FC7-A82B-2A8C4F0E3D69}" type="presOf" srcId="{8624CE0A-8EEB-4378-A753-8DA14EABB3A0}" destId="{5DDAFF72-413A-4E9C-B689-03785558FA73}" srcOrd="0" destOrd="0" presId="urn:microsoft.com/office/officeart/2005/8/layout/hierarchy3"/>
    <dgm:cxn modelId="{FC77955E-19F6-4A42-82D7-E848B35610C7}" type="presOf" srcId="{4056FF9E-2D08-45F4-847A-91E63A0B54D0}" destId="{152055CA-3B05-4291-B3E5-270FE0A0E0EA}" srcOrd="0" destOrd="0" presId="urn:microsoft.com/office/officeart/2005/8/layout/hierarchy3"/>
    <dgm:cxn modelId="{80FC9C87-395B-4F8D-A4D2-7139044D52BF}" type="presOf" srcId="{62AD2A32-E751-44C9-928A-33727F3658E2}" destId="{484DFCE5-BB67-4ED8-BC03-06EA26FCC42F}" srcOrd="0" destOrd="0" presId="urn:microsoft.com/office/officeart/2005/8/layout/hierarchy3"/>
    <dgm:cxn modelId="{115342AD-BBDC-4813-88C4-5BB33B123E0F}" srcId="{8624CE0A-8EEB-4378-A753-8DA14EABB3A0}" destId="{5BB68278-C3B0-43E6-9C3F-5ABA9551F363}" srcOrd="0" destOrd="0" parTransId="{0A6E5DC3-0920-4734-B0AE-3CAF6BB88F1B}" sibTransId="{3D14819A-261E-4938-87CB-C62FC71FA601}"/>
    <dgm:cxn modelId="{9724F7A2-F45A-4008-93F6-80115DC0FE31}" type="presOf" srcId="{4F98DDC5-A32E-49AC-AA23-4C094BDB6BC8}" destId="{C515488E-0255-4B33-AF75-0E87FFAE5798}" srcOrd="0" destOrd="0" presId="urn:microsoft.com/office/officeart/2005/8/layout/hierarchy3"/>
    <dgm:cxn modelId="{784E1CA9-4509-4687-A21D-DA26D0FCD1E5}" type="presOf" srcId="{7DAE6461-AD19-4C2B-9643-3D860551C82F}" destId="{DC256509-6FCF-4205-B39D-81C270788C71}" srcOrd="0" destOrd="0" presId="urn:microsoft.com/office/officeart/2005/8/layout/hierarchy3"/>
    <dgm:cxn modelId="{28419BE5-F4F0-4DC5-827B-7D3FDAA9BDD1}" type="presOf" srcId="{B8CDFBD8-F9F1-4E72-AFF6-990B530003F1}" destId="{C54077FD-8190-441D-B590-F8559393EA0C}" srcOrd="0" destOrd="0" presId="urn:microsoft.com/office/officeart/2005/8/layout/hierarchy3"/>
    <dgm:cxn modelId="{241977CA-0B5B-43C0-9A85-0021CF6C0F00}" srcId="{5BB68278-C3B0-43E6-9C3F-5ABA9551F363}" destId="{8D93F3C8-FC70-4C94-ACA7-8E25A5AD19A4}" srcOrd="0" destOrd="0" parTransId="{4F98DDC5-A32E-49AC-AA23-4C094BDB6BC8}" sibTransId="{C21EC740-CE62-4382-8961-6FD81AF06B26}"/>
    <dgm:cxn modelId="{775A76DB-3A1B-4A6F-951C-C09B52F2484F}" type="presOf" srcId="{DA9141D3-B89B-4209-8B6C-3BE14862F2D5}" destId="{534B033E-74F6-48AF-95E3-C760DD8A95C8}" srcOrd="0" destOrd="0" presId="urn:microsoft.com/office/officeart/2005/8/layout/hierarchy3"/>
    <dgm:cxn modelId="{E1453DDD-5B08-4E71-8837-969D1E24E560}" type="presOf" srcId="{5BB68278-C3B0-43E6-9C3F-5ABA9551F363}" destId="{8DE6497E-AD3A-454F-BADE-1AAA49DEA85A}" srcOrd="0" destOrd="0" presId="urn:microsoft.com/office/officeart/2005/8/layout/hierarchy3"/>
    <dgm:cxn modelId="{19974AFF-AB66-40CC-A0AD-2DE7AD761F57}" type="presOf" srcId="{4F3FBD9F-CAFC-449F-981A-90EAC6232C26}" destId="{182C3C0B-ADC2-47DE-BE3F-E59CC3A1905F}" srcOrd="0" destOrd="0" presId="urn:microsoft.com/office/officeart/2005/8/layout/hierarchy3"/>
    <dgm:cxn modelId="{01076485-8158-495F-98E1-99CB570F448E}" type="presOf" srcId="{C657FAF3-C9A6-4025-8D25-D3BB90F845C0}" destId="{6342A887-4EC0-4489-88CC-8C939B93FE20}" srcOrd="0" destOrd="0" presId="urn:microsoft.com/office/officeart/2005/8/layout/hierarchy3"/>
    <dgm:cxn modelId="{52DCF98F-54D9-4211-9F34-3C76A3129B44}" srcId="{5BB68278-C3B0-43E6-9C3F-5ABA9551F363}" destId="{62AD2A32-E751-44C9-928A-33727F3658E2}" srcOrd="1" destOrd="0" parTransId="{C657FAF3-C9A6-4025-8D25-D3BB90F845C0}" sibTransId="{C7BD046B-AA7D-483C-BEE9-E4F28826D074}"/>
    <dgm:cxn modelId="{DAB158AB-47A9-40DC-9E05-6A6204C54EC9}" type="presParOf" srcId="{5DDAFF72-413A-4E9C-B689-03785558FA73}" destId="{832634CE-414A-4294-A38B-5DC5DB09EF2B}" srcOrd="0" destOrd="0" presId="urn:microsoft.com/office/officeart/2005/8/layout/hierarchy3"/>
    <dgm:cxn modelId="{6A42AA77-C454-4AD2-A07E-7F1666DDFC1C}" type="presParOf" srcId="{832634CE-414A-4294-A38B-5DC5DB09EF2B}" destId="{45DF8C78-960F-4DB6-B18B-16100E8259A3}" srcOrd="0" destOrd="0" presId="urn:microsoft.com/office/officeart/2005/8/layout/hierarchy3"/>
    <dgm:cxn modelId="{CC0E058A-9834-4C4F-B65E-71B4D0F20761}" type="presParOf" srcId="{45DF8C78-960F-4DB6-B18B-16100E8259A3}" destId="{8DE6497E-AD3A-454F-BADE-1AAA49DEA85A}" srcOrd="0" destOrd="0" presId="urn:microsoft.com/office/officeart/2005/8/layout/hierarchy3"/>
    <dgm:cxn modelId="{2952F3BE-41DF-40CD-9178-B26FDEF7AB9F}" type="presParOf" srcId="{45DF8C78-960F-4DB6-B18B-16100E8259A3}" destId="{285653E9-D820-4601-AFE6-1853CE01AD2D}" srcOrd="1" destOrd="0" presId="urn:microsoft.com/office/officeart/2005/8/layout/hierarchy3"/>
    <dgm:cxn modelId="{90F0435B-46FC-4527-929B-CF587290585B}" type="presParOf" srcId="{832634CE-414A-4294-A38B-5DC5DB09EF2B}" destId="{BBC7A6AC-E8E5-4592-A216-E877A7847FED}" srcOrd="1" destOrd="0" presId="urn:microsoft.com/office/officeart/2005/8/layout/hierarchy3"/>
    <dgm:cxn modelId="{9BDA2210-F98C-4A32-9659-F5E7939BD6DC}" type="presParOf" srcId="{BBC7A6AC-E8E5-4592-A216-E877A7847FED}" destId="{C515488E-0255-4B33-AF75-0E87FFAE5798}" srcOrd="0" destOrd="0" presId="urn:microsoft.com/office/officeart/2005/8/layout/hierarchy3"/>
    <dgm:cxn modelId="{8C5245D5-C931-4703-A16A-A81936690383}" type="presParOf" srcId="{BBC7A6AC-E8E5-4592-A216-E877A7847FED}" destId="{9B5162E5-DB12-4B3F-BF4F-D3F07EA58E12}" srcOrd="1" destOrd="0" presId="urn:microsoft.com/office/officeart/2005/8/layout/hierarchy3"/>
    <dgm:cxn modelId="{6A9A4CCA-B446-4E18-973B-25E5F24EF54A}" type="presParOf" srcId="{BBC7A6AC-E8E5-4592-A216-E877A7847FED}" destId="{6342A887-4EC0-4489-88CC-8C939B93FE20}" srcOrd="2" destOrd="0" presId="urn:microsoft.com/office/officeart/2005/8/layout/hierarchy3"/>
    <dgm:cxn modelId="{1C40B8FB-3F41-4F7E-8BD5-56708BB97231}" type="presParOf" srcId="{BBC7A6AC-E8E5-4592-A216-E877A7847FED}" destId="{484DFCE5-BB67-4ED8-BC03-06EA26FCC42F}" srcOrd="3" destOrd="0" presId="urn:microsoft.com/office/officeart/2005/8/layout/hierarchy3"/>
    <dgm:cxn modelId="{0D27D1CD-4111-4D40-A499-13748FB26A01}" type="presParOf" srcId="{BBC7A6AC-E8E5-4592-A216-E877A7847FED}" destId="{182C3C0B-ADC2-47DE-BE3F-E59CC3A1905F}" srcOrd="4" destOrd="0" presId="urn:microsoft.com/office/officeart/2005/8/layout/hierarchy3"/>
    <dgm:cxn modelId="{6629514B-CB9D-49B5-BEF6-8EAA149640D7}" type="presParOf" srcId="{BBC7A6AC-E8E5-4592-A216-E877A7847FED}" destId="{152055CA-3B05-4291-B3E5-270FE0A0E0EA}" srcOrd="5" destOrd="0" presId="urn:microsoft.com/office/officeart/2005/8/layout/hierarchy3"/>
    <dgm:cxn modelId="{56103FDF-101B-4736-9E20-480A75A4A566}" type="presParOf" srcId="{BBC7A6AC-E8E5-4592-A216-E877A7847FED}" destId="{DC256509-6FCF-4205-B39D-81C270788C71}" srcOrd="6" destOrd="0" presId="urn:microsoft.com/office/officeart/2005/8/layout/hierarchy3"/>
    <dgm:cxn modelId="{8C2B2730-0516-409A-8F06-7969A66C2260}" type="presParOf" srcId="{BBC7A6AC-E8E5-4592-A216-E877A7847FED}" destId="{534B033E-74F6-48AF-95E3-C760DD8A95C8}" srcOrd="7" destOrd="0" presId="urn:microsoft.com/office/officeart/2005/8/layout/hierarchy3"/>
    <dgm:cxn modelId="{F4F1159A-575D-4659-97F8-6436ACC43824}" type="presParOf" srcId="{BBC7A6AC-E8E5-4592-A216-E877A7847FED}" destId="{C54077FD-8190-441D-B590-F8559393EA0C}" srcOrd="8" destOrd="0" presId="urn:microsoft.com/office/officeart/2005/8/layout/hierarchy3"/>
    <dgm:cxn modelId="{A5AFADA6-3264-46A9-97EB-02D820436975}" type="presParOf" srcId="{BBC7A6AC-E8E5-4592-A216-E877A7847FED}" destId="{5FCDED14-2FCE-4295-B360-CD510DA8EEEF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97995-B922-4067-8673-F90CC7EB8CED}">
      <dsp:nvSpPr>
        <dsp:cNvPr id="0" name=""/>
        <dsp:cNvSpPr/>
      </dsp:nvSpPr>
      <dsp:spPr>
        <a:xfrm>
          <a:off x="158189" y="0"/>
          <a:ext cx="5719021" cy="5662863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ADCEB2-B830-4200-9DFC-CC70315644E5}">
      <dsp:nvSpPr>
        <dsp:cNvPr id="0" name=""/>
        <dsp:cNvSpPr/>
      </dsp:nvSpPr>
      <dsp:spPr>
        <a:xfrm>
          <a:off x="1822876" y="566839"/>
          <a:ext cx="2369740" cy="10064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/>
            <a:t>digitálne humanitné vedy</a:t>
          </a:r>
        </a:p>
      </dsp:txBody>
      <dsp:txXfrm>
        <a:off x="1872009" y="615972"/>
        <a:ext cx="2271474" cy="908219"/>
      </dsp:txXfrm>
    </dsp:sp>
    <dsp:sp modelId="{AC1E81CD-B3CD-4CC3-9F29-4E5B467AB1B2}">
      <dsp:nvSpPr>
        <dsp:cNvPr id="0" name=""/>
        <dsp:cNvSpPr/>
      </dsp:nvSpPr>
      <dsp:spPr>
        <a:xfrm>
          <a:off x="2533609" y="1710424"/>
          <a:ext cx="2369740" cy="10064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/>
            <a:t>Open Access</a:t>
          </a:r>
        </a:p>
      </dsp:txBody>
      <dsp:txXfrm>
        <a:off x="2582742" y="1759557"/>
        <a:ext cx="2271474" cy="908219"/>
      </dsp:txXfrm>
    </dsp:sp>
    <dsp:sp modelId="{0F7C2044-0ABC-4716-AE29-49C8600FAB35}">
      <dsp:nvSpPr>
        <dsp:cNvPr id="0" name=""/>
        <dsp:cNvSpPr/>
      </dsp:nvSpPr>
      <dsp:spPr>
        <a:xfrm>
          <a:off x="3030306" y="2831431"/>
          <a:ext cx="2369740" cy="10064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/>
            <a:t>digitálne repozitáre</a:t>
          </a:r>
        </a:p>
      </dsp:txBody>
      <dsp:txXfrm>
        <a:off x="3079439" y="2880564"/>
        <a:ext cx="2271474" cy="908219"/>
      </dsp:txXfrm>
    </dsp:sp>
    <dsp:sp modelId="{25036BE7-19F0-48D4-879F-FF934B65EB3B}">
      <dsp:nvSpPr>
        <dsp:cNvPr id="0" name=""/>
        <dsp:cNvSpPr/>
      </dsp:nvSpPr>
      <dsp:spPr>
        <a:xfrm>
          <a:off x="3515677" y="3963727"/>
          <a:ext cx="2369740" cy="10064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/>
            <a:t>IT infraštruktúra</a:t>
          </a:r>
        </a:p>
      </dsp:txBody>
      <dsp:txXfrm>
        <a:off x="3564810" y="4012860"/>
        <a:ext cx="2271474" cy="908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6497E-AD3A-454F-BADE-1AAA49DEA85A}">
      <dsp:nvSpPr>
        <dsp:cNvPr id="0" name=""/>
        <dsp:cNvSpPr/>
      </dsp:nvSpPr>
      <dsp:spPr>
        <a:xfrm>
          <a:off x="1315466" y="775"/>
          <a:ext cx="3011838" cy="560337"/>
        </a:xfrm>
        <a:prstGeom prst="roundRect">
          <a:avLst>
            <a:gd name="adj" fmla="val 10000"/>
          </a:avLst>
        </a:prstGeom>
        <a:solidFill>
          <a:srgbClr val="E600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kern="1200" dirty="0"/>
            <a:t>Digitálny repozitár KMKD</a:t>
          </a:r>
        </a:p>
      </dsp:txBody>
      <dsp:txXfrm>
        <a:off x="1331878" y="17187"/>
        <a:ext cx="2979014" cy="527513"/>
      </dsp:txXfrm>
    </dsp:sp>
    <dsp:sp modelId="{C515488E-0255-4B33-AF75-0E87FFAE5798}">
      <dsp:nvSpPr>
        <dsp:cNvPr id="0" name=""/>
        <dsp:cNvSpPr/>
      </dsp:nvSpPr>
      <dsp:spPr>
        <a:xfrm>
          <a:off x="1616650" y="561113"/>
          <a:ext cx="291837" cy="420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253"/>
              </a:lnTo>
              <a:lnTo>
                <a:pt x="291837" y="420253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162E5-DB12-4B3F-BF4F-D3F07EA58E12}">
      <dsp:nvSpPr>
        <dsp:cNvPr id="0" name=""/>
        <dsp:cNvSpPr/>
      </dsp:nvSpPr>
      <dsp:spPr>
        <a:xfrm>
          <a:off x="1908487" y="701197"/>
          <a:ext cx="1099705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/>
            <a:t>DSpace </a:t>
          </a:r>
        </a:p>
      </dsp:txBody>
      <dsp:txXfrm>
        <a:off x="1924899" y="717609"/>
        <a:ext cx="1066881" cy="527513"/>
      </dsp:txXfrm>
    </dsp:sp>
    <dsp:sp modelId="{6342A887-4EC0-4489-88CC-8C939B93FE20}">
      <dsp:nvSpPr>
        <dsp:cNvPr id="0" name=""/>
        <dsp:cNvSpPr/>
      </dsp:nvSpPr>
      <dsp:spPr>
        <a:xfrm>
          <a:off x="1616650" y="561113"/>
          <a:ext cx="291837" cy="1120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675"/>
              </a:lnTo>
              <a:lnTo>
                <a:pt x="291837" y="1120675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DFCE5-BB67-4ED8-BC03-06EA26FCC42F}">
      <dsp:nvSpPr>
        <dsp:cNvPr id="0" name=""/>
        <dsp:cNvSpPr/>
      </dsp:nvSpPr>
      <dsp:spPr>
        <a:xfrm>
          <a:off x="1908487" y="1401619"/>
          <a:ext cx="2704925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err="1"/>
            <a:t>Tomcat</a:t>
          </a:r>
          <a:r>
            <a:rPr lang="sk-SK" sz="2000" kern="1200" dirty="0"/>
            <a:t> + </a:t>
          </a:r>
          <a:r>
            <a:rPr lang="sk-SK" sz="2000" kern="1200" dirty="0" err="1"/>
            <a:t>PostgreSQL</a:t>
          </a:r>
          <a:r>
            <a:rPr lang="sk-SK" sz="2000" kern="1200" dirty="0"/>
            <a:t> </a:t>
          </a:r>
        </a:p>
      </dsp:txBody>
      <dsp:txXfrm>
        <a:off x="1924899" y="1418031"/>
        <a:ext cx="2672101" cy="527513"/>
      </dsp:txXfrm>
    </dsp:sp>
    <dsp:sp modelId="{182C3C0B-ADC2-47DE-BE3F-E59CC3A1905F}">
      <dsp:nvSpPr>
        <dsp:cNvPr id="0" name=""/>
        <dsp:cNvSpPr/>
      </dsp:nvSpPr>
      <dsp:spPr>
        <a:xfrm>
          <a:off x="1616650" y="561113"/>
          <a:ext cx="291837" cy="1821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1098"/>
              </a:lnTo>
              <a:lnTo>
                <a:pt x="291837" y="1821098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2055CA-3B05-4291-B3E5-270FE0A0E0EA}">
      <dsp:nvSpPr>
        <dsp:cNvPr id="0" name=""/>
        <dsp:cNvSpPr/>
      </dsp:nvSpPr>
      <dsp:spPr>
        <a:xfrm>
          <a:off x="1908487" y="2102042"/>
          <a:ext cx="2266562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/>
            <a:t>Ubuntu Server LTS</a:t>
          </a:r>
        </a:p>
      </dsp:txBody>
      <dsp:txXfrm>
        <a:off x="1924899" y="2118454"/>
        <a:ext cx="2233738" cy="527513"/>
      </dsp:txXfrm>
    </dsp:sp>
    <dsp:sp modelId="{DC256509-6FCF-4205-B39D-81C270788C71}">
      <dsp:nvSpPr>
        <dsp:cNvPr id="0" name=""/>
        <dsp:cNvSpPr/>
      </dsp:nvSpPr>
      <dsp:spPr>
        <a:xfrm>
          <a:off x="1616650" y="561113"/>
          <a:ext cx="291837" cy="2521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1520"/>
              </a:lnTo>
              <a:lnTo>
                <a:pt x="291837" y="252152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B033E-74F6-48AF-95E3-C760DD8A95C8}">
      <dsp:nvSpPr>
        <dsp:cNvPr id="0" name=""/>
        <dsp:cNvSpPr/>
      </dsp:nvSpPr>
      <dsp:spPr>
        <a:xfrm>
          <a:off x="1908487" y="2802464"/>
          <a:ext cx="2881391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 err="1"/>
            <a:t>XenServer</a:t>
          </a:r>
          <a:r>
            <a:rPr lang="sk-SK" sz="2000" kern="1200" dirty="0"/>
            <a:t> </a:t>
          </a:r>
          <a:r>
            <a:rPr lang="sk-SK" sz="2000" kern="1200" dirty="0" err="1"/>
            <a:t>Free</a:t>
          </a:r>
          <a:r>
            <a:rPr lang="sk-SK" sz="2000" kern="1200" dirty="0"/>
            <a:t> </a:t>
          </a:r>
          <a:r>
            <a:rPr lang="sk-SK" sz="2000" kern="1200" dirty="0" err="1"/>
            <a:t>Edition</a:t>
          </a:r>
          <a:endParaRPr lang="sk-SK" sz="2000" kern="1200" dirty="0"/>
        </a:p>
      </dsp:txBody>
      <dsp:txXfrm>
        <a:off x="1924899" y="2818876"/>
        <a:ext cx="2848567" cy="527513"/>
      </dsp:txXfrm>
    </dsp:sp>
    <dsp:sp modelId="{C54077FD-8190-441D-B590-F8559393EA0C}">
      <dsp:nvSpPr>
        <dsp:cNvPr id="0" name=""/>
        <dsp:cNvSpPr/>
      </dsp:nvSpPr>
      <dsp:spPr>
        <a:xfrm>
          <a:off x="1616650" y="561113"/>
          <a:ext cx="291837" cy="3221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1942"/>
              </a:lnTo>
              <a:lnTo>
                <a:pt x="291837" y="3221942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DED14-2FCE-4295-B360-CD510DA8EEEF}">
      <dsp:nvSpPr>
        <dsp:cNvPr id="0" name=""/>
        <dsp:cNvSpPr/>
      </dsp:nvSpPr>
      <dsp:spPr>
        <a:xfrm>
          <a:off x="1908487" y="3502886"/>
          <a:ext cx="2177885" cy="560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E6007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000" kern="1200" dirty="0"/>
            <a:t>HP </a:t>
          </a:r>
          <a:r>
            <a:rPr lang="sk-SK" sz="2000" kern="1200" dirty="0" err="1"/>
            <a:t>Proliant</a:t>
          </a:r>
          <a:r>
            <a:rPr lang="sk-SK" sz="2000" kern="1200" dirty="0"/>
            <a:t> ML10</a:t>
          </a:r>
        </a:p>
      </dsp:txBody>
      <dsp:txXfrm>
        <a:off x="1924899" y="3519298"/>
        <a:ext cx="2145061" cy="527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039097"/>
            <a:ext cx="7772400" cy="1758057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6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424491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9079"/>
          </a:xfrm>
        </p:spPr>
        <p:txBody>
          <a:bodyPr vert="eaVert"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674641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674641"/>
          </a:xfrm>
        </p:spPr>
        <p:txBody>
          <a:bodyPr vert="eaVert"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9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3206080" y="980730"/>
            <a:ext cx="5542384" cy="1778731"/>
          </a:xfrm>
        </p:spPr>
        <p:txBody>
          <a:bodyPr anchor="t">
            <a:normAutofit/>
          </a:bodyPr>
          <a:lstStyle/>
          <a:p>
            <a:pPr algn="l"/>
            <a:r>
              <a:rPr lang="sk-SK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Upravte štýly predlohy textu</a:t>
            </a:r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3203848" y="3092457"/>
            <a:ext cx="5616624" cy="141666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algn="l"/>
            <a:r>
              <a:rPr lang="sk-SK">
                <a:latin typeface="Arial" pitchFamily="34" charset="0"/>
                <a:cs typeface="Arial" pitchFamily="34" charset="0"/>
              </a:rPr>
              <a:t>Kliknutím upravte štýl predlohy podnadpisov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3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79"/>
          </a:xfr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85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vereč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35020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9080"/>
          </a:xfrm>
        </p:spPr>
        <p:txBody>
          <a:bodyPr/>
          <a:lstStyle>
            <a:lvl1pPr>
              <a:buFont typeface="Wingdings" pitchFamily="2" charset="2"/>
              <a:buChar char="§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49080"/>
          </a:xfrm>
        </p:spPr>
        <p:txBody>
          <a:bodyPr/>
          <a:lstStyle>
            <a:lvl1pPr>
              <a:buFont typeface="Wingdings" pitchFamily="2" charset="2"/>
              <a:buChar char="§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774405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774405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09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99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1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76230"/>
          </a:xfrm>
        </p:spPr>
        <p:txBody>
          <a:bodyPr/>
          <a:lstStyle>
            <a:lvl1pPr>
              <a:buFont typeface="Wingdings" pitchFamily="2" charset="2"/>
              <a:buChar char="§"/>
              <a:defRPr sz="3200"/>
            </a:lvl1pPr>
            <a:lvl2pPr>
              <a:buFont typeface="Wingdings" pitchFamily="2" charset="2"/>
              <a:buChar char="§"/>
              <a:defRPr sz="2800"/>
            </a:lvl2pPr>
            <a:lvl3pPr>
              <a:buFont typeface="Wingdings" pitchFamily="2" charset="2"/>
              <a:buChar char="§"/>
              <a:defRPr sz="2400"/>
            </a:lvl3pPr>
            <a:lvl4pPr>
              <a:buFont typeface="Wingdings" pitchFamily="2" charset="2"/>
              <a:buChar char="§"/>
              <a:defRPr sz="2000"/>
            </a:lvl4pPr>
            <a:lvl5pPr>
              <a:buFont typeface="Wingdings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514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155018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/>
              <a:t>Upravte štýl predlohy textu.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7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6990" y="3135346"/>
            <a:ext cx="8390020" cy="1758057"/>
          </a:xfrm>
        </p:spPr>
        <p:txBody>
          <a:bodyPr>
            <a:noAutofit/>
          </a:bodyPr>
          <a:lstStyle/>
          <a:p>
            <a:r>
              <a:rPr lang="sk-SK" sz="2900" dirty="0"/>
              <a:t>Postavenie digitálnych repozitárov a politiky </a:t>
            </a:r>
            <a:br>
              <a:rPr lang="sk-SK" sz="2900" dirty="0"/>
            </a:br>
            <a:r>
              <a:rPr lang="sk-SK" sz="2900" dirty="0"/>
              <a:t>Open Access ako nevyhnutnej súčasti </a:t>
            </a:r>
            <a:br>
              <a:rPr lang="sk-SK" sz="2900" dirty="0"/>
            </a:br>
            <a:r>
              <a:rPr lang="sk-SK" sz="2900" dirty="0"/>
              <a:t>procesu etablovania digitálnych humanitných vied</a:t>
            </a:r>
            <a:r>
              <a:rPr lang="sk-SK" sz="2500" dirty="0"/>
              <a:t/>
            </a:r>
            <a:br>
              <a:rPr lang="sk-SK" sz="2500" dirty="0"/>
            </a:br>
            <a:endParaRPr lang="sk-SK" sz="25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926434"/>
            <a:ext cx="6400800" cy="1752600"/>
          </a:xfrm>
        </p:spPr>
        <p:txBody>
          <a:bodyPr>
            <a:normAutofit/>
          </a:bodyPr>
          <a:lstStyle/>
          <a:p>
            <a:r>
              <a:rPr lang="sk-SK" sz="1800" dirty="0"/>
              <a:t>PhDr. Matúš Formanek, PhD.</a:t>
            </a:r>
          </a:p>
          <a:p>
            <a:r>
              <a:rPr lang="sk-SK" sz="1800" dirty="0"/>
              <a:t>Mgr. Jarmila Majerová, PhD.</a:t>
            </a:r>
          </a:p>
          <a:p>
            <a:r>
              <a:rPr lang="sk-SK" sz="1800" dirty="0"/>
              <a:t>Mgr. Veronika Murgašová, PhD.</a:t>
            </a:r>
          </a:p>
          <a:p>
            <a:endParaRPr lang="sk-SK" sz="1800" dirty="0"/>
          </a:p>
          <a:p>
            <a:r>
              <a:rPr lang="sk-SK" sz="1800" dirty="0" err="1"/>
              <a:t>KMaKD</a:t>
            </a:r>
            <a:r>
              <a:rPr lang="sk-SK" sz="1800" dirty="0"/>
              <a:t> FHV UNIZA</a:t>
            </a:r>
          </a:p>
        </p:txBody>
      </p:sp>
    </p:spTree>
    <p:extLst>
      <p:ext uri="{BB962C8B-B14F-4D97-AF65-F5344CB8AC3E}">
        <p14:creationId xmlns:p14="http://schemas.microsoft.com/office/powerpoint/2010/main" val="9385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404343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dirty="0" err="1"/>
              <a:t>storage</a:t>
            </a:r>
            <a:r>
              <a:rPr lang="sk-SK" dirty="0"/>
              <a:t>  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xmlns="" id="{E7170F8E-7693-4DF4-A32F-C753B7E2762F}"/>
              </a:ext>
            </a:extLst>
          </p:cNvPr>
          <p:cNvSpPr/>
          <p:nvPr/>
        </p:nvSpPr>
        <p:spPr>
          <a:xfrm>
            <a:off x="457200" y="1417638"/>
            <a:ext cx="7354711" cy="1655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Disky v RAID 1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SSD pre operačný systém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HDD pre </a:t>
            </a: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Assetstore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(úložisko súborov s obsahom)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Príklad logickej adresárovej štruktúry v Assetstore:   </a:t>
            </a:r>
          </a:p>
        </p:txBody>
      </p:sp>
      <p:pic>
        <p:nvPicPr>
          <p:cNvPr id="1026" name="Picture 2" descr="VÃ½sledok vyhÄ¾adÃ¡vania obrÃ¡zkov pre dopyt storage icon">
            <a:extLst>
              <a:ext uri="{FF2B5EF4-FFF2-40B4-BE49-F238E27FC236}">
                <a16:creationId xmlns:a16="http://schemas.microsoft.com/office/drawing/2014/main" xmlns="" id="{98E9EEAD-B9FC-43C8-BCAA-F1BBE103A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50" y="4432204"/>
            <a:ext cx="1556253" cy="155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xmlns="" id="{3875F5EF-9E7C-48AD-959A-99A1619F8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903" y="3113387"/>
            <a:ext cx="4884821" cy="2875070"/>
          </a:xfrm>
          <a:prstGeom prst="rect">
            <a:avLst/>
          </a:prstGeom>
        </p:spPr>
      </p:pic>
      <p:cxnSp>
        <p:nvCxnSpPr>
          <p:cNvPr id="22" name="Rovná spojnica 21">
            <a:extLst>
              <a:ext uri="{FF2B5EF4-FFF2-40B4-BE49-F238E27FC236}">
                <a16:creationId xmlns:a16="http://schemas.microsoft.com/office/drawing/2014/main" xmlns="" id="{14BC5898-5F5B-4677-9A11-5909FFE3E4EF}"/>
              </a:ext>
            </a:extLst>
          </p:cNvPr>
          <p:cNvCxnSpPr>
            <a:cxnSpLocks/>
          </p:cNvCxnSpPr>
          <p:nvPr/>
        </p:nvCxnSpPr>
        <p:spPr>
          <a:xfrm>
            <a:off x="895741" y="2649896"/>
            <a:ext cx="624217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xmlns="" id="{DBBD593A-9F02-45DA-BDE2-D58018C4E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83" y="289249"/>
            <a:ext cx="1561634" cy="112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3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xmlns="" id="{E1153281-9FF0-40DF-AFFE-B81932ADD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029" y="2237940"/>
            <a:ext cx="4091740" cy="156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42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Proces vedeckej komunikácie </a:t>
            </a: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5575411" y="5565867"/>
            <a:ext cx="344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Zdroj: (Ho, K. </a:t>
            </a:r>
            <a:r>
              <a:rPr lang="sk-SK" dirty="0" err="1" smtClean="0"/>
              <a:t>Adrian</a:t>
            </a:r>
            <a:r>
              <a:rPr lang="sk-SK" dirty="0" smtClean="0"/>
              <a:t> 2011)</a:t>
            </a:r>
            <a:endParaRPr lang="sk-SK" dirty="0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457200" y="1586120"/>
            <a:ext cx="8229600" cy="3979747"/>
          </a:xfrm>
        </p:spPr>
        <p:txBody>
          <a:bodyPr/>
          <a:lstStyle/>
          <a:p>
            <a:endParaRPr lang="sk-SK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76" y="2129468"/>
            <a:ext cx="7590760" cy="224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Politika otvoreného prístupu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Iniciatíva </a:t>
            </a:r>
            <a:r>
              <a:rPr lang="sk-SK" dirty="0" err="1" smtClean="0"/>
              <a:t>Budapest</a:t>
            </a:r>
            <a:r>
              <a:rPr lang="sk-SK" dirty="0" smtClean="0"/>
              <a:t> </a:t>
            </a:r>
            <a:r>
              <a:rPr lang="sk-SK" dirty="0" err="1" smtClean="0"/>
              <a:t>Open</a:t>
            </a:r>
            <a:r>
              <a:rPr lang="sk-SK" dirty="0" smtClean="0"/>
              <a:t> Access </a:t>
            </a:r>
            <a:r>
              <a:rPr lang="sk-SK" dirty="0" err="1" smtClean="0"/>
              <a:t>Initiative</a:t>
            </a:r>
            <a:r>
              <a:rPr lang="sk-SK" dirty="0" smtClean="0"/>
              <a:t> </a:t>
            </a:r>
          </a:p>
          <a:p>
            <a:r>
              <a:rPr lang="sk-SK" dirty="0" smtClean="0"/>
              <a:t>Začiatok 21. storočia</a:t>
            </a:r>
          </a:p>
          <a:p>
            <a:r>
              <a:rPr lang="sk-SK" dirty="0" smtClean="0"/>
              <a:t>Hnutie otvoreného prístupu</a:t>
            </a:r>
          </a:p>
          <a:p>
            <a:r>
              <a:rPr lang="sk-SK" dirty="0" smtClean="0"/>
              <a:t>Základná filozofia: výskum financovaný z verejných zdrojov by mal byť dostupný bezplatne a všetkým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570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Otvorený prístup/</a:t>
            </a:r>
            <a:r>
              <a:rPr lang="sk-SK" dirty="0" err="1" smtClean="0"/>
              <a:t>Open</a:t>
            </a:r>
            <a:r>
              <a:rPr lang="sk-SK" dirty="0" smtClean="0"/>
              <a:t> Access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Všeobecný termín používaný pre znalostné zdroje, ktoré sú vo verejnej doméne dostupné verejnosti, a to bez akýchkoľvek obmedzení (predplatné, poplatky)</a:t>
            </a:r>
          </a:p>
          <a:p>
            <a:r>
              <a:rPr lang="sk-SK" dirty="0" smtClean="0"/>
              <a:t>Realizuje sa v </a:t>
            </a:r>
            <a:r>
              <a:rPr lang="sk-SK" dirty="0" err="1" smtClean="0"/>
              <a:t>online</a:t>
            </a:r>
            <a:r>
              <a:rPr lang="sk-SK" dirty="0" smtClean="0"/>
              <a:t> prostredí prostredníctvom internetu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712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Typy otvoreného prístupu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399922"/>
            <a:ext cx="8229600" cy="4549358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Podľa typu kanálov:</a:t>
            </a:r>
          </a:p>
          <a:p>
            <a:pPr lvl="1"/>
            <a:r>
              <a:rPr lang="sk-SK" dirty="0"/>
              <a:t>Zlatý otvorený prístup</a:t>
            </a:r>
          </a:p>
          <a:p>
            <a:pPr lvl="1"/>
            <a:r>
              <a:rPr lang="sk-SK" dirty="0"/>
              <a:t>Zelený otvorený </a:t>
            </a:r>
            <a:r>
              <a:rPr lang="sk-SK" dirty="0" smtClean="0"/>
              <a:t>prístup</a:t>
            </a:r>
          </a:p>
          <a:p>
            <a:r>
              <a:rPr lang="sk-SK" dirty="0" smtClean="0"/>
              <a:t>Podľa typu oprávnenia:</a:t>
            </a:r>
          </a:p>
          <a:p>
            <a:pPr lvl="1"/>
            <a:r>
              <a:rPr lang="sk-SK" dirty="0" err="1" smtClean="0"/>
              <a:t>Gratis</a:t>
            </a:r>
            <a:r>
              <a:rPr lang="sk-SK" dirty="0" smtClean="0"/>
              <a:t> OA (odstránenie finančnej bariéry)</a:t>
            </a:r>
          </a:p>
          <a:p>
            <a:pPr lvl="1"/>
            <a:r>
              <a:rPr lang="sk-SK" dirty="0" smtClean="0"/>
              <a:t>Libre OA ( odstránenie niektorých bariér pre ďalšie používanie)</a:t>
            </a:r>
          </a:p>
          <a:p>
            <a:pPr lvl="1"/>
            <a:r>
              <a:rPr lang="sk-SK" dirty="0" err="1" smtClean="0"/>
              <a:t>Tool</a:t>
            </a:r>
            <a:r>
              <a:rPr lang="sk-SK" dirty="0" smtClean="0"/>
              <a:t> Access (spoplatnený prístup – nie je skutočným otvoreným prístupom)</a:t>
            </a:r>
          </a:p>
        </p:txBody>
      </p:sp>
    </p:spTree>
    <p:extLst>
      <p:ext uri="{BB962C8B-B14F-4D97-AF65-F5344CB8AC3E}">
        <p14:creationId xmlns:p14="http://schemas.microsoft.com/office/powerpoint/2010/main" val="65119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Zlatý otvorený prístup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885444"/>
            <a:ext cx="8229600" cy="4063836"/>
          </a:xfrm>
        </p:spPr>
        <p:txBody>
          <a:bodyPr/>
          <a:lstStyle/>
          <a:p>
            <a:r>
              <a:rPr lang="sk-SK" dirty="0" smtClean="0"/>
              <a:t>Otvorený prístup realizovaný prostredníctvom časopisov</a:t>
            </a:r>
          </a:p>
          <a:p>
            <a:r>
              <a:rPr lang="sk-SK" dirty="0" err="1" smtClean="0"/>
              <a:t>Open</a:t>
            </a:r>
            <a:r>
              <a:rPr lang="sk-SK" dirty="0" smtClean="0"/>
              <a:t> </a:t>
            </a:r>
            <a:r>
              <a:rPr lang="sk-SK" dirty="0" err="1" smtClean="0"/>
              <a:t>Journal</a:t>
            </a:r>
            <a:r>
              <a:rPr lang="sk-SK" dirty="0" smtClean="0"/>
              <a:t> </a:t>
            </a:r>
            <a:r>
              <a:rPr lang="sk-SK" dirty="0" err="1" smtClean="0"/>
              <a:t>Systems</a:t>
            </a:r>
            <a:r>
              <a:rPr lang="sk-SK" dirty="0" smtClean="0"/>
              <a:t> – systém pre správu a publikovanie časopisov</a:t>
            </a:r>
          </a:p>
          <a:p>
            <a:endParaRPr lang="sk-SK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265" y="3924637"/>
            <a:ext cx="2093020" cy="20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36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Zelený otvorený prístup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Otvorený prístup realizovaný prostredníctvom repozitárov</a:t>
            </a:r>
          </a:p>
          <a:p>
            <a:r>
              <a:rPr lang="sk-SK" dirty="0" smtClean="0"/>
              <a:t>Pri ich budovaní sa využíva množstvo </a:t>
            </a:r>
            <a:r>
              <a:rPr lang="sk-SK" dirty="0" err="1" smtClean="0"/>
              <a:t>open</a:t>
            </a:r>
            <a:r>
              <a:rPr lang="sk-SK" dirty="0" smtClean="0"/>
              <a:t> </a:t>
            </a:r>
            <a:r>
              <a:rPr lang="sk-SK" dirty="0" err="1" smtClean="0"/>
              <a:t>source</a:t>
            </a:r>
            <a:r>
              <a:rPr lang="sk-SK" dirty="0" smtClean="0"/>
              <a:t> softvérov (</a:t>
            </a:r>
            <a:r>
              <a:rPr lang="sk-SK" dirty="0" err="1" smtClean="0"/>
              <a:t>DSpace</a:t>
            </a:r>
            <a:r>
              <a:rPr lang="sk-SK" dirty="0" smtClean="0"/>
              <a:t>, </a:t>
            </a:r>
            <a:r>
              <a:rPr lang="sk-SK" dirty="0" err="1" smtClean="0"/>
              <a:t>Eprints</a:t>
            </a:r>
            <a:r>
              <a:rPr lang="sk-SK" dirty="0" smtClean="0"/>
              <a:t>)</a:t>
            </a:r>
          </a:p>
          <a:p>
            <a:r>
              <a:rPr lang="sk-SK" dirty="0" err="1" smtClean="0"/>
              <a:t>Autoarchivácia</a:t>
            </a:r>
            <a:endParaRPr lang="sk-SK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031" y="3768233"/>
            <a:ext cx="1996104" cy="2252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715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86531"/>
          </a:xfrm>
        </p:spPr>
        <p:txBody>
          <a:bodyPr>
            <a:normAutofit fontScale="90000"/>
          </a:bodyPr>
          <a:lstStyle/>
          <a:p>
            <a:r>
              <a:rPr lang="sk-SK" dirty="0"/>
              <a:t>Postup pri ukladaní dokumentov a dát do otvorených repozitárov:</a:t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sk-SK" dirty="0" smtClean="0"/>
              <a:t>zvoliť </a:t>
            </a:r>
            <a:r>
              <a:rPr lang="sk-SK" dirty="0"/>
              <a:t>vhodný otvorený repozitár pre uloženie dokumentu/dát </a:t>
            </a:r>
            <a:r>
              <a:rPr lang="sk-SK" dirty="0" smtClean="0"/>
              <a:t>(registre repozitárov</a:t>
            </a:r>
            <a:r>
              <a:rPr lang="sk-SK" dirty="0"/>
              <a:t> </a:t>
            </a:r>
            <a:r>
              <a:rPr lang="sk-SK" dirty="0"/>
              <a:t>ROAR</a:t>
            </a:r>
            <a:r>
              <a:rPr lang="sk-SK" dirty="0"/>
              <a:t> alebo </a:t>
            </a:r>
            <a:r>
              <a:rPr lang="sk-SK" dirty="0"/>
              <a:t>re3data)</a:t>
            </a:r>
            <a:endParaRPr lang="sk-SK" dirty="0" smtClean="0"/>
          </a:p>
          <a:p>
            <a:pPr fontAlgn="base"/>
            <a:endParaRPr lang="sk-SK" dirty="0"/>
          </a:p>
          <a:p>
            <a:pPr fontAlgn="base"/>
            <a:r>
              <a:rPr lang="sk-SK" dirty="0"/>
              <a:t>v prípade ukladania článku, ktorý bol publikovaný v časopise je nevyhnutné oboznámiť sa s politikami autorských práv vydavateľa </a:t>
            </a:r>
            <a:r>
              <a:rPr lang="sk-SK" dirty="0" smtClean="0"/>
              <a:t>časopisu </a:t>
            </a:r>
          </a:p>
          <a:p>
            <a:pPr fontAlgn="base"/>
            <a:endParaRPr lang="sk-SK" dirty="0"/>
          </a:p>
          <a:p>
            <a:pPr fontAlgn="base"/>
            <a:r>
              <a:rPr lang="sk-SK" dirty="0" smtClean="0"/>
              <a:t>v </a:t>
            </a:r>
            <a:r>
              <a:rPr lang="sk-SK" dirty="0"/>
              <a:t>prípade ukladania výskumných dát je dôležité zvážiť možnosť zverejnenia. Rôzne dáta majú rôzne stupne zverejnenie a to od úplne verejných až po vysoko </a:t>
            </a:r>
            <a:r>
              <a:rPr lang="sk-SK" dirty="0" smtClean="0"/>
              <a:t>dôverné.</a:t>
            </a:r>
          </a:p>
          <a:p>
            <a:pPr lvl="1" fontAlgn="base"/>
            <a:r>
              <a:rPr lang="sk-SK" dirty="0" smtClean="0"/>
              <a:t>Zákon </a:t>
            </a:r>
            <a:r>
              <a:rPr lang="sk-SK" dirty="0"/>
              <a:t>o ochrane osobných údajov (122/2013) a Autorský zákon (185/2015).</a:t>
            </a:r>
          </a:p>
        </p:txBody>
      </p:sp>
    </p:spTree>
    <p:extLst>
      <p:ext uri="{BB962C8B-B14F-4D97-AF65-F5344CB8AC3E}">
        <p14:creationId xmlns:p14="http://schemas.microsoft.com/office/powerpoint/2010/main" val="5526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Repozitáre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sk-SK" b="1" dirty="0"/>
              <a:t>inštitucionálne</a:t>
            </a:r>
            <a:r>
              <a:rPr lang="sk-SK" dirty="0"/>
              <a:t> – obsahujú najrozmanitejšie dokumenty, ktoré chce inštitúcia uchovávať a sprístupňovať, vrátane tzv. „sivej“ literatúry</a:t>
            </a:r>
          </a:p>
          <a:p>
            <a:pPr fontAlgn="base"/>
            <a:r>
              <a:rPr lang="sk-SK" b="1" dirty="0"/>
              <a:t>predmetové</a:t>
            </a:r>
            <a:r>
              <a:rPr lang="sk-SK" dirty="0"/>
              <a:t> – sú zamerané na konkrétnu vednú </a:t>
            </a:r>
            <a:r>
              <a:rPr lang="sk-SK" dirty="0" smtClean="0"/>
              <a:t>oblasť</a:t>
            </a: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70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800" dirty="0"/>
              <a:t>Úloha IKT v (digitálnych) humanitných vedách 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xmlns="" id="{1F92B9CC-0A90-462C-B05B-F797602A8940}"/>
              </a:ext>
            </a:extLst>
          </p:cNvPr>
          <p:cNvSpPr/>
          <p:nvPr/>
        </p:nvSpPr>
        <p:spPr>
          <a:xfrm>
            <a:off x="457199" y="1417638"/>
            <a:ext cx="7354711" cy="6019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Veľmi dôležitá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 vede a výskume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Zdieľanie znalostí a ich komunikácia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Realizácia experimentov vo virtuálnom prostredí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Digitalizácia KD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 modelovanie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...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 výučbe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Rozvoj elektronických študijných materiálov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 interaktívnych online kurzov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Podpora dištančného vzdelávania</a:t>
            </a:r>
          </a:p>
          <a:p>
            <a:pPr marL="800100" lvl="1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...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0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/>
              <a:t>Webometrické</a:t>
            </a:r>
            <a:r>
              <a:rPr lang="sk-SK" dirty="0" smtClean="0"/>
              <a:t> hodnotenie inštitucionálnych repozitárov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„</a:t>
            </a:r>
            <a:r>
              <a:rPr lang="sk-SK" dirty="0" err="1" smtClean="0"/>
              <a:t>Ranking</a:t>
            </a:r>
            <a:r>
              <a:rPr lang="sk-SK" dirty="0" smtClean="0"/>
              <a:t> Web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World</a:t>
            </a:r>
            <a:r>
              <a:rPr lang="sk-SK" dirty="0" smtClean="0"/>
              <a:t> </a:t>
            </a:r>
            <a:r>
              <a:rPr lang="sk-SK" dirty="0" err="1" smtClean="0"/>
              <a:t>Repositories</a:t>
            </a:r>
            <a:r>
              <a:rPr lang="sk-SK" dirty="0" smtClean="0"/>
              <a:t>“</a:t>
            </a:r>
          </a:p>
          <a:p>
            <a:r>
              <a:rPr lang="sk-SK" dirty="0" smtClean="0"/>
              <a:t>(Hodnotiaci web svetových repozitárov)</a:t>
            </a:r>
          </a:p>
          <a:p>
            <a:pPr lvl="1"/>
            <a:r>
              <a:rPr lang="sk-SK" dirty="0" smtClean="0"/>
              <a:t>Celosvetová hodnotiaca iniciatíva CSIC </a:t>
            </a:r>
            <a:r>
              <a:rPr lang="sk-SK" dirty="0" err="1" smtClean="0"/>
              <a:t>Cybermetrics</a:t>
            </a:r>
            <a:r>
              <a:rPr lang="sk-SK" dirty="0" smtClean="0"/>
              <a:t> </a:t>
            </a:r>
            <a:r>
              <a:rPr lang="sk-SK" dirty="0" err="1" smtClean="0"/>
              <a:t>Lab</a:t>
            </a:r>
            <a:r>
              <a:rPr lang="sk-SK" dirty="0" smtClean="0"/>
              <a:t> zo Španielska pre OA inštitucionálne alebo disciplinárne repozitáre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23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23" y="0"/>
            <a:ext cx="8044624" cy="6001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8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</a:t>
            </a:r>
            <a:r>
              <a:rPr lang="sk-SK" dirty="0" smtClean="0"/>
              <a:t>árodný </a:t>
            </a:r>
            <a:r>
              <a:rPr lang="sk-SK" dirty="0"/>
              <a:t>repozitár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CVTI SR - národný </a:t>
            </a:r>
            <a:r>
              <a:rPr lang="sk-SK" dirty="0"/>
              <a:t>referenčný bod pre </a:t>
            </a:r>
            <a:r>
              <a:rPr lang="sk-SK" dirty="0" err="1"/>
              <a:t>Open</a:t>
            </a:r>
            <a:r>
              <a:rPr lang="sk-SK" dirty="0"/>
              <a:t> Access politiku na </a:t>
            </a:r>
            <a:r>
              <a:rPr lang="sk-SK" dirty="0" smtClean="0"/>
              <a:t>Slovensku</a:t>
            </a:r>
          </a:p>
          <a:p>
            <a:endParaRPr lang="sk-SK" dirty="0" smtClean="0"/>
          </a:p>
          <a:p>
            <a:r>
              <a:rPr lang="sk-SK" dirty="0"/>
              <a:t>repozitár pre ukladanie, dlhodobú archiváciu a sprístupňovanie slovenských vedeckých a odborných publikácií, výskumných dát a sivej </a:t>
            </a:r>
            <a:r>
              <a:rPr lang="sk-SK" dirty="0"/>
              <a:t>literatúry (</a:t>
            </a:r>
            <a:r>
              <a:rPr lang="sk-SK" dirty="0" smtClean="0"/>
              <a:t>Akčný plán </a:t>
            </a:r>
            <a:r>
              <a:rPr lang="sk-SK" dirty="0"/>
              <a:t>Iniciatívy pre otvorené vládnutie v Slovenskej republike na roky 2017 – </a:t>
            </a:r>
            <a:r>
              <a:rPr lang="sk-SK" dirty="0" smtClean="0"/>
              <a:t>2019)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747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ZENODO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149069"/>
            <a:ext cx="8229600" cy="4800211"/>
          </a:xfrm>
        </p:spPr>
        <p:txBody>
          <a:bodyPr/>
          <a:lstStyle/>
          <a:p>
            <a:r>
              <a:rPr lang="sk-SK" dirty="0" smtClean="0"/>
              <a:t>Repozitár je súčasťou portálu</a:t>
            </a:r>
            <a:r>
              <a:rPr lang="sk-SK" dirty="0"/>
              <a:t> </a:t>
            </a:r>
            <a:r>
              <a:rPr lang="sk-SK" dirty="0" err="1"/>
              <a:t>OpenAIRE</a:t>
            </a:r>
            <a:r>
              <a:rPr lang="sk-SK" dirty="0"/>
              <a:t> - prevádzkovateľ CERN</a:t>
            </a:r>
          </a:p>
          <a:p>
            <a:endParaRPr lang="sk-SK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69" y="2338598"/>
            <a:ext cx="7152904" cy="365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Open</a:t>
            </a:r>
            <a:r>
              <a:rPr lang="sk-SK" dirty="0" smtClean="0"/>
              <a:t> Access </a:t>
            </a:r>
            <a:r>
              <a:rPr lang="sk-SK" dirty="0" err="1" smtClean="0"/>
              <a:t>Week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9108" y="1373624"/>
            <a:ext cx="8229600" cy="4349079"/>
          </a:xfrm>
        </p:spPr>
        <p:txBody>
          <a:bodyPr/>
          <a:lstStyle/>
          <a:p>
            <a:r>
              <a:rPr lang="sk-SK" dirty="0" err="1"/>
              <a:t>workshopy</a:t>
            </a:r>
            <a:r>
              <a:rPr lang="sk-SK" dirty="0"/>
              <a:t>, panelové diskusie a prezentácie na tému otvoreného prístupu</a:t>
            </a:r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84" y="2443795"/>
            <a:ext cx="7526972" cy="3593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06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5122" name="Picture 2" descr="C:\Users\User\Downloads\kvet i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289" y="1"/>
            <a:ext cx="4317732" cy="610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3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Digitálne humanitné vedy</a:t>
            </a:r>
          </a:p>
        </p:txBody>
      </p:sp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sk-SK" sz="2800" dirty="0"/>
              <a:t>Humanitné vedy – priestor, v ktorom sa realizujú disciplíny:</a:t>
            </a:r>
            <a:br>
              <a:rPr lang="sk-SK" sz="2800" dirty="0"/>
            </a:br>
            <a:endParaRPr lang="sk-SK" sz="2800" dirty="0"/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Muzeológia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História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Jazykoveda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Archeológia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Divadlo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Muzikológia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Umenie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dirty="0"/>
              <a:t>Tanec ...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sk-SK" sz="2400" b="1" dirty="0"/>
              <a:t>Kultúrne dedičstvo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4600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Humanitné vedy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k-SK" dirty="0"/>
              <a:t>Vytvárajú a využívajú množstvo zdrojov – od písomných, cez obrazové, zvukové, audiovizuálne, 3D ...</a:t>
            </a:r>
          </a:p>
          <a:p>
            <a:pPr>
              <a:buFont typeface="Wingdings" pitchFamily="2" charset="2"/>
              <a:buChar char="Ø"/>
            </a:pPr>
            <a:r>
              <a:rPr lang="sk-SK" dirty="0"/>
              <a:t>Ktoré možno podľa druhu triediť do viacerých skupín – knihy, rukopisy, archiválie, obrazy, sochy, mapy, zvukové záznamy, filmy ...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6754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Digitalizácia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sk-SK" dirty="0" err="1"/>
              <a:t>reformátovanie</a:t>
            </a:r>
            <a:r>
              <a:rPr lang="sk-SK" dirty="0"/>
              <a:t> (</a:t>
            </a:r>
            <a:r>
              <a:rPr lang="sk-SK" dirty="0" err="1"/>
              <a:t>remediácia</a:t>
            </a:r>
            <a:r>
              <a:rPr lang="sk-SK" dirty="0"/>
              <a:t>) analógového obsahu do digitálnej formy</a:t>
            </a:r>
          </a:p>
          <a:p>
            <a:pPr>
              <a:lnSpc>
                <a:spcPct val="90000"/>
              </a:lnSpc>
              <a:buNone/>
            </a:pPr>
            <a:r>
              <a:rPr lang="sk-SK" dirty="0"/>
              <a:t>= cieľ digitalizácie: zachovať informačné obsahy a digitálne obrazy objektov pre budúce generácie</a:t>
            </a:r>
          </a:p>
          <a:p>
            <a:pPr>
              <a:lnSpc>
                <a:spcPct val="90000"/>
              </a:lnSpc>
              <a:buNone/>
            </a:pPr>
            <a:r>
              <a:rPr lang="sk-SK" dirty="0"/>
              <a:t>= vznik digitálnych knižníc</a:t>
            </a:r>
          </a:p>
          <a:p>
            <a:pPr>
              <a:lnSpc>
                <a:spcPct val="90000"/>
              </a:lnSpc>
              <a:buNone/>
            </a:pPr>
            <a:r>
              <a:rPr lang="sk-SK" dirty="0"/>
              <a:t>Projekty masovej digitalizácie zdrojov/objektov kultúrneho dedičstva sa realizujú prakticky na celom svete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94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Digitalizačné</a:t>
            </a:r>
            <a:r>
              <a:rPr lang="sk-SK" dirty="0"/>
              <a:t> projekty - WDL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1"/>
          <a:stretch>
            <a:fillRect/>
          </a:stretch>
        </p:blipFill>
        <p:spPr>
          <a:xfrm>
            <a:off x="301297" y="1480843"/>
            <a:ext cx="8628264" cy="390627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8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18983869"/>
              </p:ext>
            </p:extLst>
          </p:nvPr>
        </p:nvGraphicFramePr>
        <p:xfrm>
          <a:off x="882464" y="379070"/>
          <a:ext cx="6015494" cy="5662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Rovná spojovacia šípka 2"/>
          <p:cNvCxnSpPr/>
          <p:nvPr/>
        </p:nvCxnSpPr>
        <p:spPr>
          <a:xfrm flipH="1" flipV="1">
            <a:off x="5598694" y="1235242"/>
            <a:ext cx="2149643" cy="4235117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4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Europeana</a:t>
            </a:r>
            <a:endParaRPr lang="sk-SK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1" b="4590"/>
          <a:stretch>
            <a:fillRect/>
          </a:stretch>
        </p:blipFill>
        <p:spPr>
          <a:xfrm>
            <a:off x="457200" y="1850774"/>
            <a:ext cx="8229600" cy="38486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9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Slovakiana</a:t>
            </a:r>
            <a:endParaRPr lang="sk-SK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1" b="4575"/>
          <a:stretch>
            <a:fillRect/>
          </a:stretch>
        </p:blipFill>
        <p:spPr>
          <a:xfrm>
            <a:off x="457200" y="1891375"/>
            <a:ext cx="8229600" cy="37673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Digitálne knižnice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Sprístupňujú z jedného miesta zdroje a objekty kultúrneho dedičstva sveta, Európy, Slovenska ...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2118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Digitálne humanitné vedy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1161596"/>
            <a:ext cx="4038600" cy="4349080"/>
          </a:xfrm>
        </p:spPr>
        <p:txBody>
          <a:bodyPr/>
          <a:lstStyle/>
          <a:p>
            <a:pPr>
              <a:buNone/>
            </a:pPr>
            <a:r>
              <a:rPr lang="sk-SK" dirty="0"/>
              <a:t>DHV sú:</a:t>
            </a:r>
          </a:p>
          <a:p>
            <a:pPr>
              <a:buFontTx/>
              <a:buChar char="-"/>
            </a:pPr>
            <a:r>
              <a:rPr lang="sk-SK" dirty="0"/>
              <a:t>Nový prístup k realite – jednoduchý, elegantný, rýchly</a:t>
            </a:r>
          </a:p>
          <a:p>
            <a:pPr>
              <a:buFontTx/>
              <a:buChar char="-"/>
            </a:pPr>
            <a:r>
              <a:rPr lang="sk-SK" dirty="0"/>
              <a:t>Zviditeľnenie vecí – digitálna prezentácia</a:t>
            </a:r>
          </a:p>
          <a:p>
            <a:pPr>
              <a:buFontTx/>
              <a:buChar char="-"/>
            </a:pPr>
            <a:r>
              <a:rPr lang="sk-SK" dirty="0"/>
              <a:t>Interdisciplinárny priestor – pre jednoduché riešenia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>
          <a:xfrm>
            <a:off x="4680568" y="1161596"/>
            <a:ext cx="4038600" cy="4349080"/>
          </a:xfrm>
        </p:spPr>
        <p:txBody>
          <a:bodyPr/>
          <a:lstStyle/>
          <a:p>
            <a:pPr>
              <a:buNone/>
            </a:pPr>
            <a:r>
              <a:rPr lang="sk-SK" dirty="0"/>
              <a:t>DHV nie sú:</a:t>
            </a:r>
          </a:p>
          <a:p>
            <a:pPr>
              <a:buFontTx/>
              <a:buChar char="-"/>
            </a:pPr>
            <a:r>
              <a:rPr lang="sk-SK" dirty="0"/>
              <a:t>Nová disciplína</a:t>
            </a:r>
          </a:p>
          <a:p>
            <a:pPr>
              <a:buFontTx/>
              <a:buChar char="-"/>
            </a:pPr>
            <a:r>
              <a:rPr lang="sk-SK" dirty="0"/>
              <a:t>Digitálne len prostým nasadením a využívaním </a:t>
            </a:r>
            <a:r>
              <a:rPr lang="sk-SK" dirty="0" err="1"/>
              <a:t>digitalizačnej</a:t>
            </a:r>
            <a:r>
              <a:rPr lang="sk-SK" dirty="0"/>
              <a:t> techniky</a:t>
            </a:r>
          </a:p>
          <a:p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1229989" y="5413572"/>
            <a:ext cx="7161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FF0000"/>
                </a:solidFill>
              </a:rPr>
              <a:t>V ZÁPADNÝCH KRAJINÁCH SA REALIZUJÚ PRIMÁRNE VO VEĽKÝCH UNIVERZITNÝCH KNIŽNICIACH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6162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Definícia DHV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sk-SK" dirty="0"/>
              <a:t>Digitálne humanitné vedy sú multidisciplinárnou oblasťou, ktorá uskutočňuje výskum v rámci prieniku digitálnych technológií a humanitných vied. </a:t>
            </a:r>
          </a:p>
          <a:p>
            <a:pPr>
              <a:lnSpc>
                <a:spcPct val="90000"/>
              </a:lnSpc>
              <a:buNone/>
            </a:pPr>
            <a:r>
              <a:rPr lang="sk-SK" dirty="0"/>
              <a:t>Zameriava sa na vytváranie aplikácií a modelov, ktoré umožňujú nové druhy výskumu, a to tak v oblasti humanitných disciplín, ako aj v informatike a súvisiacich technológiách. </a:t>
            </a:r>
          </a:p>
          <a:p>
            <a:pPr>
              <a:lnSpc>
                <a:spcPct val="90000"/>
              </a:lnSpc>
              <a:buNone/>
            </a:pPr>
            <a:r>
              <a:rPr lang="sk-SK" dirty="0"/>
              <a:t>Študuje aj vplyv týchto techník na kultúrne dedičstvo, pamäťové inštitúcie, knižnice, archívy a digitálnu kultúru.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2804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DHV slúžia ako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k-SK" dirty="0"/>
              <a:t>Platforma na vytváranie špecializovaných digitálnych knižníc s bohatým obsahom</a:t>
            </a:r>
          </a:p>
          <a:p>
            <a:pPr>
              <a:buNone/>
            </a:pPr>
            <a:r>
              <a:rPr lang="sk-SK" dirty="0"/>
              <a:t>Platforma na identifikáciu obsahov/objektov, a ich sprístupňovanie</a:t>
            </a:r>
          </a:p>
          <a:p>
            <a:pPr>
              <a:buNone/>
            </a:pPr>
            <a:r>
              <a:rPr lang="sk-SK" dirty="0"/>
              <a:t>Platforma, ktorá slúži na </a:t>
            </a:r>
            <a:r>
              <a:rPr lang="sk-SK" dirty="0">
                <a:solidFill>
                  <a:srgbClr val="FF0000"/>
                </a:solidFill>
              </a:rPr>
              <a:t>vytváranie nových diel</a:t>
            </a:r>
            <a:r>
              <a:rPr lang="sk-SK" dirty="0"/>
              <a:t> = pridaná hodnota „tradičnej“ digitálnej knižnice 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755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Príklady projektov DHV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7" b="5458"/>
          <a:stretch>
            <a:fillRect/>
          </a:stretch>
        </p:blipFill>
        <p:spPr>
          <a:xfrm>
            <a:off x="457200" y="1905001"/>
            <a:ext cx="8229600" cy="37401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5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archeológia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1" b="4575"/>
          <a:stretch>
            <a:fillRect/>
          </a:stretch>
        </p:blipFill>
        <p:spPr>
          <a:xfrm>
            <a:off x="457200" y="1891375"/>
            <a:ext cx="8229600" cy="37673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9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písomné dedičstvo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1" b="4575"/>
          <a:stretch>
            <a:fillRect/>
          </a:stretch>
        </p:blipFill>
        <p:spPr>
          <a:xfrm>
            <a:off x="457200" y="1891375"/>
            <a:ext cx="8229600" cy="37673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1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umenie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7" b="5458"/>
          <a:stretch>
            <a:fillRect/>
          </a:stretch>
        </p:blipFill>
        <p:spPr>
          <a:xfrm>
            <a:off x="457200" y="1905001"/>
            <a:ext cx="8229600" cy="37401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29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600" dirty="0"/>
              <a:t>Digitálne akademické repozitáre – </a:t>
            </a:r>
            <a:br>
              <a:rPr lang="sk-SK" sz="3600" dirty="0"/>
            </a:br>
            <a:r>
              <a:rPr lang="sk-SK" sz="3600" dirty="0"/>
              <a:t>moderné virtuálne priestory</a:t>
            </a: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xmlns="" id="{1F92B9CC-0A90-462C-B05B-F797602A8940}"/>
              </a:ext>
            </a:extLst>
          </p:cNvPr>
          <p:cNvSpPr/>
          <p:nvPr/>
        </p:nvSpPr>
        <p:spPr>
          <a:xfrm>
            <a:off x="457199" y="1993374"/>
            <a:ext cx="7354711" cy="4231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Sú sieťovo prístupné systémy, ktoré umožňujú elektronické zdroje* (objekty):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ukladať a archivovať,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spravovať na pokročilej úrovni,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logicky ich členiť do celkov (komunít/kolekcií),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sprístupňovať,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indexovať a vyhľadávať.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sk-SK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*intelektuálne výstupy danej organizácie</a:t>
            </a:r>
          </a:p>
        </p:txBody>
      </p:sp>
    </p:spTree>
    <p:extLst>
      <p:ext uri="{BB962C8B-B14F-4D97-AF65-F5344CB8AC3E}">
        <p14:creationId xmlns:p14="http://schemas.microsoft.com/office/powerpoint/2010/main" val="16271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múzeum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7" b="5182"/>
          <a:stretch>
            <a:fillRect/>
          </a:stretch>
        </p:blipFill>
        <p:spPr>
          <a:xfrm>
            <a:off x="457200" y="1939564"/>
            <a:ext cx="8229600" cy="367102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8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jazykoveda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7" b="5458"/>
          <a:stretch>
            <a:fillRect/>
          </a:stretch>
        </p:blipFill>
        <p:spPr>
          <a:xfrm>
            <a:off x="457200" y="1864053"/>
            <a:ext cx="8229600" cy="38220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78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osobný archív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0" b="4582"/>
          <a:stretch>
            <a:fillRect/>
          </a:stretch>
        </p:blipFill>
        <p:spPr>
          <a:xfrm>
            <a:off x="457200" y="1888044"/>
            <a:ext cx="8229600" cy="3774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4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Doména: kartografia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7" b="5458"/>
          <a:stretch>
            <a:fillRect/>
          </a:stretch>
        </p:blipFill>
        <p:spPr>
          <a:xfrm>
            <a:off x="457200" y="1905001"/>
            <a:ext cx="8229600" cy="37401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9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Projekt APVV INDED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/>
              <a:t>„Skromný“ príspevok KMKD FHV k rozvoju DHV</a:t>
            </a:r>
          </a:p>
          <a:p>
            <a:r>
              <a:rPr lang="sk-SK" dirty="0"/>
              <a:t>Projekt zameraný na mapovanie korešpondencie slovenských vedcov a vzdelancov v rokoch 1500-1800 v európskom kontexte</a:t>
            </a:r>
          </a:p>
          <a:p>
            <a:r>
              <a:rPr lang="sk-SK" dirty="0"/>
              <a:t>Výstupy: digitalizácia korešpondencie, vizualizácia vzťahov osobností navzájom = základ pre ďalší výskum a tvorbu nových diel</a:t>
            </a:r>
          </a:p>
          <a:p>
            <a:r>
              <a:rPr lang="sk-SK" dirty="0"/>
              <a:t>Sekundárna literatúra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2018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Vzdelávanie pre DHV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Digitálne zdroje v humanitných vedách</a:t>
            </a:r>
          </a:p>
          <a:p>
            <a:r>
              <a:rPr lang="sk-SK" dirty="0"/>
              <a:t>Technológie internetu</a:t>
            </a:r>
          </a:p>
          <a:p>
            <a:r>
              <a:rPr lang="sk-SK" dirty="0"/>
              <a:t>Programovanie</a:t>
            </a:r>
          </a:p>
          <a:p>
            <a:r>
              <a:rPr lang="sk-SK" dirty="0"/>
              <a:t>Štruktúry dát a </a:t>
            </a:r>
            <a:r>
              <a:rPr lang="sk-SK" dirty="0" err="1"/>
              <a:t>metadát</a:t>
            </a:r>
            <a:endParaRPr lang="sk-SK" dirty="0"/>
          </a:p>
          <a:p>
            <a:r>
              <a:rPr lang="sk-SK" dirty="0" err="1"/>
              <a:t>Datamining</a:t>
            </a:r>
            <a:r>
              <a:rPr lang="sk-SK" dirty="0"/>
              <a:t>, </a:t>
            </a:r>
            <a:r>
              <a:rPr lang="sk-SK" dirty="0" err="1"/>
              <a:t>textmining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7270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sk-SK" dirty="0"/>
              <a:t>Ďakujeme za pozornosť</a:t>
            </a:r>
          </a:p>
        </p:txBody>
      </p:sp>
    </p:spTree>
    <p:extLst>
      <p:ext uri="{BB962C8B-B14F-4D97-AF65-F5344CB8AC3E}">
        <p14:creationId xmlns:p14="http://schemas.microsoft.com/office/powerpoint/2010/main" val="21611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xmlns="" id="{60D77EE6-C1C4-4B17-9936-5DAA865C9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31" y="1511560"/>
            <a:ext cx="8208338" cy="3973384"/>
          </a:xfrm>
          <a:prstGeom prst="rect">
            <a:avLst/>
          </a:prstGeom>
        </p:spPr>
      </p:pic>
      <p:sp>
        <p:nvSpPr>
          <p:cNvPr id="6" name="Nadpis 3">
            <a:extLst>
              <a:ext uri="{FF2B5EF4-FFF2-40B4-BE49-F238E27FC236}">
                <a16:creationId xmlns:a16="http://schemas.microsoft.com/office/drawing/2014/main" xmlns="" id="{582EB177-8C3C-4D40-84AA-C811F798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sk-SK" sz="3200" dirty="0"/>
              <a:t>Súčasti digitálneho objektu</a:t>
            </a:r>
          </a:p>
        </p:txBody>
      </p:sp>
    </p:spTree>
    <p:extLst>
      <p:ext uri="{BB962C8B-B14F-4D97-AF65-F5344CB8AC3E}">
        <p14:creationId xmlns:p14="http://schemas.microsoft.com/office/powerpoint/2010/main" val="408660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oramenný trojuholník 3">
            <a:extLst>
              <a:ext uri="{FF2B5EF4-FFF2-40B4-BE49-F238E27FC236}">
                <a16:creationId xmlns:a16="http://schemas.microsoft.com/office/drawing/2014/main" xmlns="" id="{0643B599-66CF-4AEA-BC42-E230D0ED31D3}"/>
              </a:ext>
            </a:extLst>
          </p:cNvPr>
          <p:cNvSpPr/>
          <p:nvPr/>
        </p:nvSpPr>
        <p:spPr>
          <a:xfrm>
            <a:off x="357823" y="1586089"/>
            <a:ext cx="4056133" cy="4064000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xmlns="" id="{7B99318C-8DB9-4574-9AD2-4BB9E59B69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0479092"/>
              </p:ext>
            </p:extLst>
          </p:nvPr>
        </p:nvGraphicFramePr>
        <p:xfrm>
          <a:off x="2408467" y="158608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dpis 3">
            <a:extLst>
              <a:ext uri="{FF2B5EF4-FFF2-40B4-BE49-F238E27FC236}">
                <a16:creationId xmlns:a16="http://schemas.microsoft.com/office/drawing/2014/main" xmlns="" id="{F5833ABB-6B2F-41A5-AAC2-96AD6DB38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sk-SK" sz="3200" dirty="0"/>
              <a:t>Konkrétny príklad menšieho repozitára </a:t>
            </a:r>
          </a:p>
        </p:txBody>
      </p:sp>
      <p:pic>
        <p:nvPicPr>
          <p:cNvPr id="5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xmlns="" id="{C188B058-216C-4B63-A082-A89E76BB2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81" y="1389877"/>
            <a:ext cx="1438616" cy="103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7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/>
              <a:t>XenServer</a:t>
            </a:r>
            <a:r>
              <a:rPr lang="sk-SK" dirty="0"/>
              <a:t> 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xmlns="" id="{730CB225-B498-4782-A09E-011D517619DD}"/>
              </a:ext>
            </a:extLst>
          </p:cNvPr>
          <p:cNvSpPr/>
          <p:nvPr/>
        </p:nvSpPr>
        <p:spPr>
          <a:xfrm>
            <a:off x="457199" y="1417638"/>
            <a:ext cx="7354711" cy="4439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source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virtualizácia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Používame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Free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edition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verziu dostupnú zdarma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Pool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dvoch fyzických serverov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Intel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Xeon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rady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Skylake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32GB DDR4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Využitie v praxi: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Katedrový digitálny repozitár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Testovacie účely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Študentské weby, wiki, ...</a:t>
            </a: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xmlns="" id="{F1763E08-BAF4-4DB9-A29F-75328FB40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675" y="4460459"/>
            <a:ext cx="138112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 6">
            <a:extLst>
              <a:ext uri="{FF2B5EF4-FFF2-40B4-BE49-F238E27FC236}">
                <a16:creationId xmlns:a16="http://schemas.microsoft.com/office/drawing/2014/main" xmlns="" id="{9735ABB9-52C3-4629-9F8A-BF1361F4A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581032"/>
              </p:ext>
            </p:extLst>
          </p:nvPr>
        </p:nvGraphicFramePr>
        <p:xfrm>
          <a:off x="4436533" y="1417638"/>
          <a:ext cx="4622799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bdĺžnik 7">
            <a:extLst>
              <a:ext uri="{FF2B5EF4-FFF2-40B4-BE49-F238E27FC236}">
                <a16:creationId xmlns:a16="http://schemas.microsoft.com/office/drawing/2014/main" xmlns="" id="{E72DE3A9-427E-4F29-BFE9-1771AC0FA244}"/>
              </a:ext>
            </a:extLst>
          </p:cNvPr>
          <p:cNvSpPr/>
          <p:nvPr/>
        </p:nvSpPr>
        <p:spPr>
          <a:xfrm>
            <a:off x="457199" y="1417638"/>
            <a:ext cx="7354711" cy="4636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Linuxová distribúcia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s dlhodobou podporou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Jednoduchosť používania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Stabilita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Bezpečnosť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Linux nachádza bohaté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využite vo svete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repozitárov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Spracované podľa výsledkov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prieskumu spoločnosti </a:t>
            </a:r>
            <a:r>
              <a:rPr lang="sk-SK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DuraSpace</a:t>
            </a:r>
            <a:endParaRPr lang="sk-SK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(údaje sú platné ku 13.9.2018)</a:t>
            </a:r>
          </a:p>
        </p:txBody>
      </p:sp>
      <p:sp>
        <p:nvSpPr>
          <p:cNvPr id="9" name="Nadpis 3">
            <a:extLst>
              <a:ext uri="{FF2B5EF4-FFF2-40B4-BE49-F238E27FC236}">
                <a16:creationId xmlns:a16="http://schemas.microsoft.com/office/drawing/2014/main" xmlns="" id="{73C4A933-D39E-4FDB-955A-86BFCF1BA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sk-SK" dirty="0" err="1"/>
              <a:t>Ubuntu</a:t>
            </a:r>
            <a:r>
              <a:rPr lang="sk-SK" dirty="0"/>
              <a:t> Server LTS </a:t>
            </a:r>
          </a:p>
        </p:txBody>
      </p:sp>
    </p:spTree>
    <p:extLst>
      <p:ext uri="{BB962C8B-B14F-4D97-AF65-F5344CB8AC3E}">
        <p14:creationId xmlns:p14="http://schemas.microsoft.com/office/powerpoint/2010/main" val="4842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>
            <a:extLst>
              <a:ext uri="{FF2B5EF4-FFF2-40B4-BE49-F238E27FC236}">
                <a16:creationId xmlns:a16="http://schemas.microsoft.com/office/drawing/2014/main" xmlns="" id="{6FAC00F8-B38D-4238-B910-E8355DAAA8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671"/>
          <a:stretch/>
        </p:blipFill>
        <p:spPr>
          <a:xfrm>
            <a:off x="4134554" y="2707240"/>
            <a:ext cx="4836231" cy="2900136"/>
          </a:xfrm>
          <a:prstGeom prst="rect">
            <a:avLst/>
          </a:prstGeom>
        </p:spPr>
      </p:pic>
      <p:sp>
        <p:nvSpPr>
          <p:cNvPr id="5" name="Obdĺžnik 4">
            <a:extLst>
              <a:ext uri="{FF2B5EF4-FFF2-40B4-BE49-F238E27FC236}">
                <a16:creationId xmlns:a16="http://schemas.microsoft.com/office/drawing/2014/main" xmlns="" id="{730CB225-B498-4782-A09E-011D517619DD}"/>
              </a:ext>
            </a:extLst>
          </p:cNvPr>
          <p:cNvSpPr/>
          <p:nvPr/>
        </p:nvSpPr>
        <p:spPr>
          <a:xfrm>
            <a:off x="457199" y="1417638"/>
            <a:ext cx="7354711" cy="4816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k-SK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source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Ideálny SW pre Open Access repozitáre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Celosvetovo podiel </a:t>
            </a: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viac ako 43%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medzi 3519 OA repozitármi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Dlhodobá podpora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Vývoj zastrešuje</a:t>
            </a:r>
          </a:p>
          <a:p>
            <a:pPr lvl="1" algn="just">
              <a:lnSpc>
                <a:spcPct val="107000"/>
              </a:lnSpc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DURASPACE</a:t>
            </a:r>
          </a:p>
          <a:p>
            <a:pPr lvl="1" algn="just">
              <a:lnSpc>
                <a:spcPct val="107000"/>
              </a:lnSpc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a</a:t>
            </a:r>
          </a:p>
          <a:p>
            <a:pPr lvl="1" algn="just">
              <a:lnSpc>
                <a:spcPct val="107000"/>
              </a:lnSpc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početná komunita</a:t>
            </a:r>
          </a:p>
          <a:p>
            <a:pPr lvl="1" algn="just">
              <a:lnSpc>
                <a:spcPct val="107000"/>
              </a:lnSpc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algn="just">
              <a:lnSpc>
                <a:spcPct val="107000"/>
              </a:lnSpc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	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xmlns="" id="{9FF319E3-84BB-4EAC-954D-B5AA6877C872}"/>
              </a:ext>
            </a:extLst>
          </p:cNvPr>
          <p:cNvSpPr txBox="1"/>
          <p:nvPr/>
        </p:nvSpPr>
        <p:spPr>
          <a:xfrm>
            <a:off x="6388982" y="5473346"/>
            <a:ext cx="3421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latin typeface="Calibri" panose="020F0502020204030204" pitchFamily="34" charset="0"/>
                <a:cs typeface="Calibri" panose="020F0502020204030204" pitchFamily="34" charset="0"/>
              </a:rPr>
              <a:t>Spracované podľa OpenDoar.org </a:t>
            </a:r>
          </a:p>
          <a:p>
            <a:r>
              <a:rPr lang="sk-SK" sz="1400" dirty="0">
                <a:latin typeface="Calibri" panose="020F0502020204030204" pitchFamily="34" charset="0"/>
                <a:cs typeface="Calibri" panose="020F0502020204030204" pitchFamily="34" charset="0"/>
              </a:rPr>
              <a:t>(údaje sú platné ku 13.9.2018)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xmlns="" id="{D00F3260-A26C-471E-88FF-D426B5131DC2}"/>
              </a:ext>
            </a:extLst>
          </p:cNvPr>
          <p:cNvSpPr/>
          <p:nvPr/>
        </p:nvSpPr>
        <p:spPr>
          <a:xfrm>
            <a:off x="4134554" y="6105964"/>
            <a:ext cx="5112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24342"/>
                </a:solidFill>
                <a:latin typeface="Lato"/>
              </a:rPr>
              <a:t> </a:t>
            </a:r>
            <a:r>
              <a:rPr lang="sk-SK" dirty="0" err="1">
                <a:latin typeface="Lato"/>
              </a:rPr>
              <a:t>DuraSpace</a:t>
            </a:r>
            <a:r>
              <a:rPr lang="sk-SK" dirty="0">
                <a:latin typeface="Lato"/>
              </a:rPr>
              <a:t> :</a:t>
            </a:r>
            <a:r>
              <a:rPr lang="en-US" dirty="0">
                <a:latin typeface="Lato"/>
              </a:rPr>
              <a:t>“Working together to provide enduring access to the world’s digital heritage.”</a:t>
            </a:r>
            <a:endParaRPr lang="sk-SK" dirty="0"/>
          </a:p>
        </p:txBody>
      </p:sp>
      <p:pic>
        <p:nvPicPr>
          <p:cNvPr id="9" name="Picture 2" descr="VÃ½sledok vyhÄ¾adÃ¡vania obrÃ¡zkov pre dopyt dspace logo">
            <a:extLst>
              <a:ext uri="{FF2B5EF4-FFF2-40B4-BE49-F238E27FC236}">
                <a16:creationId xmlns:a16="http://schemas.microsoft.com/office/drawing/2014/main" xmlns="" id="{82F3A3BF-4E7B-4D42-A8A5-6935B7542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83" y="289249"/>
            <a:ext cx="1561634" cy="112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53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lastná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883</Words>
  <Application>Microsoft Office PowerPoint</Application>
  <PresentationFormat>Prezentácia na obrazovke (4:3)</PresentationFormat>
  <Paragraphs>196</Paragraphs>
  <Slides>46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46</vt:i4>
      </vt:variant>
    </vt:vector>
  </HeadingPairs>
  <TitlesOfParts>
    <vt:vector size="47" baseType="lpstr">
      <vt:lpstr>Motív Office</vt:lpstr>
      <vt:lpstr>Postavenie digitálnych repozitárov a politiky  Open Access ako nevyhnutnej súčasti  procesu etablovania digitálnych humanitných vied </vt:lpstr>
      <vt:lpstr>Úloha IKT v (digitálnych) humanitných vedách </vt:lpstr>
      <vt:lpstr>Prezentácia programu PowerPoint</vt:lpstr>
      <vt:lpstr>Digitálne akademické repozitáre –  moderné virtuálne priestory</vt:lpstr>
      <vt:lpstr>Súčasti digitálneho objektu</vt:lpstr>
      <vt:lpstr>Konkrétny príklad menšieho repozitára </vt:lpstr>
      <vt:lpstr>XenServer </vt:lpstr>
      <vt:lpstr>Ubuntu Server LTS </vt:lpstr>
      <vt:lpstr>Prezentácia programu PowerPoint</vt:lpstr>
      <vt:lpstr>storage  </vt:lpstr>
      <vt:lpstr>Prezentácia programu PowerPoint</vt:lpstr>
      <vt:lpstr>Proces vedeckej komunikácie </vt:lpstr>
      <vt:lpstr>Politika otvoreného prístupu</vt:lpstr>
      <vt:lpstr>Otvorený prístup/Open Access</vt:lpstr>
      <vt:lpstr>Typy otvoreného prístupu</vt:lpstr>
      <vt:lpstr>Zlatý otvorený prístup</vt:lpstr>
      <vt:lpstr>Zelený otvorený prístup</vt:lpstr>
      <vt:lpstr>Postup pri ukladaní dokumentov a dát do otvorených repozitárov: </vt:lpstr>
      <vt:lpstr>Repozitáre</vt:lpstr>
      <vt:lpstr>Webometrické hodnotenie inštitucionálnych repozitárov</vt:lpstr>
      <vt:lpstr>Prezentácia programu PowerPoint</vt:lpstr>
      <vt:lpstr>Národný repozitár</vt:lpstr>
      <vt:lpstr>ZENODO</vt:lpstr>
      <vt:lpstr>Open Access Week</vt:lpstr>
      <vt:lpstr>Prezentácia programu PowerPoint</vt:lpstr>
      <vt:lpstr>Digitálne humanitné vedy</vt:lpstr>
      <vt:lpstr>Humanitné vedy</vt:lpstr>
      <vt:lpstr>Digitalizácia</vt:lpstr>
      <vt:lpstr>Digitalizačné projekty - WDL</vt:lpstr>
      <vt:lpstr>Europeana</vt:lpstr>
      <vt:lpstr>Slovakiana</vt:lpstr>
      <vt:lpstr>Digitálne knižnice</vt:lpstr>
      <vt:lpstr>Digitálne humanitné vedy</vt:lpstr>
      <vt:lpstr>Definícia DHV</vt:lpstr>
      <vt:lpstr>DHV slúžia ako</vt:lpstr>
      <vt:lpstr>Príklady projektov DHV</vt:lpstr>
      <vt:lpstr>Doména: archeológia</vt:lpstr>
      <vt:lpstr>Doména: písomné dedičstvo</vt:lpstr>
      <vt:lpstr>Doména: umenie</vt:lpstr>
      <vt:lpstr>Doména: múzeum</vt:lpstr>
      <vt:lpstr>Doména: jazykoveda</vt:lpstr>
      <vt:lpstr>Doména: osobný archív</vt:lpstr>
      <vt:lpstr>Doména: kartografia</vt:lpstr>
      <vt:lpstr>Projekt APVV INDED</vt:lpstr>
      <vt:lpstr>Vzdelávanie pre DHV</vt:lpstr>
      <vt:lpstr>Ďakujeme za pozornosť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Postavenie digitálnych repozitárov a politiky Open Access ako nevyhnutnej súčasti procesu etablovania  digitálnych humanitných vied </dc:title>
  <dc:creator>Formanek</dc:creator>
  <cp:lastModifiedBy>User</cp:lastModifiedBy>
  <cp:revision>69</cp:revision>
  <cp:lastPrinted>2018-09-22T14:18:16Z</cp:lastPrinted>
  <dcterms:created xsi:type="dcterms:W3CDTF">2018-09-05T08:14:44Z</dcterms:created>
  <dcterms:modified xsi:type="dcterms:W3CDTF">2018-09-24T09:58:17Z</dcterms:modified>
</cp:coreProperties>
</file>